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5" r:id="rId6"/>
    <p:sldId id="257" r:id="rId7"/>
    <p:sldId id="281" r:id="rId8"/>
    <p:sldId id="267" r:id="rId9"/>
    <p:sldId id="268" r:id="rId10"/>
    <p:sldId id="270" r:id="rId11"/>
    <p:sldId id="282" r:id="rId12"/>
    <p:sldId id="272" r:id="rId13"/>
    <p:sldId id="273" r:id="rId14"/>
    <p:sldId id="274" r:id="rId15"/>
    <p:sldId id="275" r:id="rId16"/>
    <p:sldId id="277" r:id="rId17"/>
    <p:sldId id="276" r:id="rId18"/>
    <p:sldId id="278" r:id="rId19"/>
    <p:sldId id="279" r:id="rId20"/>
    <p:sldId id="284" r:id="rId21"/>
    <p:sldId id="280" r:id="rId22"/>
    <p:sldId id="286" r:id="rId23"/>
    <p:sldId id="260" r:id="rId24"/>
    <p:sldId id="261" r:id="rId25"/>
    <p:sldId id="262" r:id="rId26"/>
    <p:sldId id="266" r:id="rId27"/>
    <p:sldId id="263" r:id="rId28"/>
    <p:sldId id="295" r:id="rId29"/>
    <p:sldId id="287" r:id="rId30"/>
    <p:sldId id="288" r:id="rId31"/>
    <p:sldId id="289" r:id="rId32"/>
    <p:sldId id="290" r:id="rId33"/>
    <p:sldId id="292" r:id="rId34"/>
    <p:sldId id="293" r:id="rId35"/>
    <p:sldId id="29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C79C0-766A-46C1-9973-490108AF5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B4B93E-57C6-464E-B6DE-A75D312D34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98EEE-29E3-4EC5-B5CB-CD9C06CF6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049FD-260F-44B1-920E-52739DDD4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0533F-9A37-48A7-8B7F-F4179534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365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474DA-A935-475F-B29B-591638AD6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EB59D-3ABD-43D9-AA7D-6D88281D4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E429B3-E684-455B-8248-6E2AC25BF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CD969-1C0F-4C39-A619-075081E57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B5599-0942-4EE7-BC9F-8124D7B17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056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F3D3C-B786-4065-93A7-DC287494A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0654B4-3030-4421-AA8A-A861F309A9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6E4C4-BFB6-42C5-ADE1-49A7C6E88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8E8AFC-F1DD-46E9-8CDB-795E9E56E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189D0-12E5-4E93-B371-E10B83C20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5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397BF-D99E-4802-901F-FFB86DFD6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0D9AFA-89A6-4D91-B82B-46E78B36B6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F6A1E8-6A43-4E12-B6E5-F5DA2D6DF1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F4B6CB-0D6B-4C53-AC1F-E7ECDC8F5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85DEB0-7AA2-431C-A3A6-88D072F9B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047066-FD31-4EBB-9E42-CD8148EE2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675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46E38-A002-4D23-AE5A-3B6A51214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5B331-3428-4ADA-AFC0-F89994151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85E30-FBB8-4FF3-9044-6919892AD4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DC687C-511E-4E93-A1BF-1E551A0A1F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1D193B-2D1A-4D4E-BB9B-61F13F047F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075A0-6515-4271-B7B7-880527808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B39D6E-4A08-4939-AAB4-3DBCA64F1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4EE7E6-1E07-4E56-BAE4-7F29303A8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649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AB0CD-C8F0-44F4-92F5-114F43FAF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B3C336-2D7C-4936-A201-00DC5468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EB6E5B-0942-4527-A1A8-D8A5A868F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69A9A7-4B31-4B1D-93D6-84F06CDFA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677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0633E9-AC18-4BBF-96D8-E2FD69EB6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D0EC74-E078-4255-9565-852B36E07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6632C4-3EE9-4C5C-9836-8787BDBF1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08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F57CB-CED3-42BC-8D3A-B8EACB9D0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CDB50-5F75-43D0-87E2-CA1DD378B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4D80F2-D883-450B-87C8-856AD60219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24FCE-FE48-4A56-8B18-33E06D645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6048C-D493-44E8-BF74-9A8C5F8F9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816B5C-E99D-4D8B-B202-982631F30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8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2D36A-87EF-465B-B71C-A7B226D50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4AF707-9E1A-498E-B10A-4B1CD4D28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DB394-A01E-45E9-92A2-B7008A38D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F5D1D7-4BF5-4623-AFCC-A457813C0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AB9BE-2E0B-4153-BDD3-1AB1A12C1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D08C3C-9B72-4FA7-9EC4-2FF3B16DE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10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B8B50-3067-4CA6-BC89-8F877174F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25EBAC-6DA0-4894-81E2-A2BC98F9F0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48A16-8317-4D7C-947B-A7F67AAA8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83EA99-92AA-495F-8654-1C19332FE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71D83-6F45-4734-BA1F-7DA67B7E5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989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2103D-DD9F-48A2-B592-5D212EB4E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8FE7D-EC79-4267-99A1-7B6F0B76C7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C310D-E733-4942-A2A8-5D620C05E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7A27F-089A-42B8-AA4C-4A48332DF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AF704-6100-4305-8790-59262A903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487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653EF1-0DBD-4910-82E7-C7AA13147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6FB2BF-1493-4D44-9AB9-5296548A2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AD458C-5A78-4228-BDA2-BF2D1C8327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52A06-FFDC-40D0-82E3-C6F91D49803E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7672A-2A3C-4FD6-A89E-A8A8CDB2B0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A0A33-ABD0-4B54-8706-016F8B71D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F52C1-7399-4349-B87B-EF2FF14DB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579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ccounts.ucas.com/account/login?returnUrl=https%3A//www.ucas.com/dashboard%23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7B629-71E7-4971-BDCA-BE0F47FC09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UCAS SIGN UP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83D86B-B2DB-4860-900E-90F361D20C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396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0"/>
    </mc:Choice>
    <mc:Fallback xmlns="">
      <p:transition spd="slow" advTm="65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EA537-0C1D-47C0-9D12-E8EDF0559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By the end of the session you will have…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DC0E7-F166-4278-BF18-656D0983C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41954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Registered with UCAS</a:t>
            </a:r>
          </a:p>
          <a:p>
            <a:r>
              <a:rPr lang="en-GB" dirty="0"/>
              <a:t>Completed the following parts of your application:</a:t>
            </a:r>
          </a:p>
          <a:p>
            <a:pPr lvl="1"/>
            <a:r>
              <a:rPr lang="en-GB" dirty="0"/>
              <a:t>Personal details</a:t>
            </a:r>
          </a:p>
          <a:p>
            <a:pPr lvl="1"/>
            <a:r>
              <a:rPr lang="en-GB" dirty="0"/>
              <a:t>Nationality details</a:t>
            </a:r>
          </a:p>
          <a:p>
            <a:pPr lvl="1"/>
            <a:r>
              <a:rPr lang="en-GB" dirty="0"/>
              <a:t>Where you live</a:t>
            </a:r>
          </a:p>
          <a:p>
            <a:pPr lvl="1"/>
            <a:r>
              <a:rPr lang="en-GB" dirty="0"/>
              <a:t>Contact details</a:t>
            </a:r>
          </a:p>
          <a:p>
            <a:pPr lvl="1"/>
            <a:r>
              <a:rPr lang="en-GB" dirty="0"/>
              <a:t>Supporting information</a:t>
            </a:r>
          </a:p>
          <a:p>
            <a:pPr lvl="1"/>
            <a:r>
              <a:rPr lang="en-GB" dirty="0"/>
              <a:t>Finance &amp; funding </a:t>
            </a:r>
          </a:p>
          <a:p>
            <a:pPr lvl="1"/>
            <a:r>
              <a:rPr lang="en-GB" dirty="0"/>
              <a:t>Education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D5E54D-FBC6-414B-A7EE-37D1ED750CEC}"/>
              </a:ext>
            </a:extLst>
          </p:cNvPr>
          <p:cNvSpPr txBox="1"/>
          <p:nvPr/>
        </p:nvSpPr>
        <p:spPr>
          <a:xfrm>
            <a:off x="745067" y="5380104"/>
            <a:ext cx="106847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ALL STUDENTS MUST COMPLETE THIS, EVEN IF YOU DO NOT INTEND TO STUDY AT UNIVERSITY</a:t>
            </a:r>
          </a:p>
        </p:txBody>
      </p:sp>
    </p:spTree>
    <p:extLst>
      <p:ext uri="{BB962C8B-B14F-4D97-AF65-F5344CB8AC3E}">
        <p14:creationId xmlns:p14="http://schemas.microsoft.com/office/powerpoint/2010/main" val="3359216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E749B-6B9C-448A-AEE5-A0C162F6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12101"/>
            <a:ext cx="10515600" cy="1325563"/>
          </a:xfrm>
        </p:spPr>
        <p:txBody>
          <a:bodyPr/>
          <a:lstStyle/>
          <a:p>
            <a:r>
              <a:rPr lang="en-GB" b="1" dirty="0"/>
              <a:t>How to register: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F2B75-7AE9-432B-8106-D7900FB8C0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34" y="838201"/>
            <a:ext cx="6434666" cy="4847696"/>
          </a:xfrm>
        </p:spPr>
        <p:txBody>
          <a:bodyPr>
            <a:normAutofit/>
          </a:bodyPr>
          <a:lstStyle/>
          <a:p>
            <a:r>
              <a:rPr lang="en-GB" dirty="0"/>
              <a:t>Copy this link: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or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Type into google</a:t>
            </a:r>
            <a:r>
              <a:rPr lang="en-GB" dirty="0">
                <a:solidFill>
                  <a:srgbClr val="7030A0"/>
                </a:solidFill>
              </a:rPr>
              <a:t>: ‘</a:t>
            </a:r>
            <a:r>
              <a:rPr lang="en-GB" i="1" dirty="0">
                <a:solidFill>
                  <a:srgbClr val="7030A0"/>
                </a:solidFill>
              </a:rPr>
              <a:t>UCAS registration’</a:t>
            </a:r>
          </a:p>
          <a:p>
            <a:pPr marL="0" indent="0">
              <a:buNone/>
            </a:pPr>
            <a:r>
              <a:rPr lang="en-GB" i="1" dirty="0"/>
              <a:t> </a:t>
            </a:r>
            <a:r>
              <a:rPr lang="en-GB" dirty="0"/>
              <a:t>and click </a:t>
            </a:r>
            <a:r>
              <a:rPr lang="en-GB" i="1" dirty="0">
                <a:solidFill>
                  <a:srgbClr val="7030A0"/>
                </a:solidFill>
              </a:rPr>
              <a:t>UCAS Hub – Sign up today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5746B1-8EDB-40D0-8F96-44C194CD7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333" y="2123943"/>
            <a:ext cx="6316133" cy="39919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9944AA5-4167-4D91-A289-1CC1E9D5978A}"/>
              </a:ext>
            </a:extLst>
          </p:cNvPr>
          <p:cNvCxnSpPr>
            <a:cxnSpLocks/>
          </p:cNvCxnSpPr>
          <p:nvPr/>
        </p:nvCxnSpPr>
        <p:spPr>
          <a:xfrm>
            <a:off x="5435600" y="4622800"/>
            <a:ext cx="1507067" cy="4826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340751B-8353-48A1-840E-A327DC853CCB}"/>
              </a:ext>
            </a:extLst>
          </p:cNvPr>
          <p:cNvSpPr txBox="1"/>
          <p:nvPr/>
        </p:nvSpPr>
        <p:spPr>
          <a:xfrm>
            <a:off x="334434" y="1281093"/>
            <a:ext cx="1173903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https://accounts.ucas.com/account/login?returnUrl=https%3A//www.ucas.com/dashboard%23/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727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FAE0039-F82D-4218-BED2-1946C63EB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8650" y="-1"/>
            <a:ext cx="5863350" cy="6855241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53293CB-A515-40CB-9B81-13F27D01C264}"/>
              </a:ext>
            </a:extLst>
          </p:cNvPr>
          <p:cNvSpPr txBox="1">
            <a:spLocks/>
          </p:cNvSpPr>
          <p:nvPr/>
        </p:nvSpPr>
        <p:spPr>
          <a:xfrm>
            <a:off x="476250" y="742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95F38-EF45-4F03-85BA-F2EE5A3E2CFA}"/>
              </a:ext>
            </a:extLst>
          </p:cNvPr>
          <p:cNvSpPr txBox="1"/>
          <p:nvPr/>
        </p:nvSpPr>
        <p:spPr>
          <a:xfrm>
            <a:off x="476250" y="1667791"/>
            <a:ext cx="528955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/>
              <a:t>Complete the registration details</a:t>
            </a:r>
          </a:p>
          <a:p>
            <a:r>
              <a:rPr lang="en-GB" sz="3200" b="1" dirty="0">
                <a:solidFill>
                  <a:srgbClr val="FF0000"/>
                </a:solidFill>
              </a:rPr>
              <a:t>YOU MUST USE YOUR PERSONAL EMAIL, NOT YOUR SCHOOL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Confirm that you have read and understood the T&amp;C’s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Click: </a:t>
            </a:r>
            <a:r>
              <a:rPr lang="en-GB" sz="3200" i="1" dirty="0"/>
              <a:t>Register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24248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1307BA-2082-460A-935C-4502A26C19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261" r="27913"/>
          <a:stretch/>
        </p:blipFill>
        <p:spPr>
          <a:xfrm>
            <a:off x="6191279" y="0"/>
            <a:ext cx="6000721" cy="6858000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E4FF479-9B5E-4A1D-A6CA-AF353C2328BB}"/>
              </a:ext>
            </a:extLst>
          </p:cNvPr>
          <p:cNvSpPr txBox="1">
            <a:spLocks/>
          </p:cNvSpPr>
          <p:nvPr/>
        </p:nvSpPr>
        <p:spPr>
          <a:xfrm>
            <a:off x="476250" y="742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313E83-D7B7-4D83-8DC7-0EC73D1F8C41}"/>
              </a:ext>
            </a:extLst>
          </p:cNvPr>
          <p:cNvSpPr txBox="1"/>
          <p:nvPr/>
        </p:nvSpPr>
        <p:spPr>
          <a:xfrm>
            <a:off x="628650" y="2384967"/>
            <a:ext cx="52895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/>
              <a:t>Click: </a:t>
            </a:r>
            <a:r>
              <a:rPr lang="en-GB" sz="3200" i="1" dirty="0"/>
              <a:t>Let’s go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1551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B2F29A-DFFE-4ADB-9C3D-B5BAE066E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656" r="25948"/>
          <a:stretch/>
        </p:blipFill>
        <p:spPr>
          <a:xfrm>
            <a:off x="5638799" y="0"/>
            <a:ext cx="6553201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D7EF06-C2E2-47A0-BB29-A416C2E9A2A5}"/>
              </a:ext>
            </a:extLst>
          </p:cNvPr>
          <p:cNvSpPr txBox="1"/>
          <p:nvPr/>
        </p:nvSpPr>
        <p:spPr>
          <a:xfrm>
            <a:off x="476250" y="2232567"/>
            <a:ext cx="52895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/>
              <a:t>Select United Kingdom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Search for your home address, NOT SCHOOL!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27D2A7A-1062-4F1E-97D8-FEAF7F75F8F5}"/>
              </a:ext>
            </a:extLst>
          </p:cNvPr>
          <p:cNvSpPr txBox="1">
            <a:spLocks/>
          </p:cNvSpPr>
          <p:nvPr/>
        </p:nvSpPr>
        <p:spPr>
          <a:xfrm>
            <a:off x="476250" y="742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</p:spTree>
    <p:extLst>
      <p:ext uri="{BB962C8B-B14F-4D97-AF65-F5344CB8AC3E}">
        <p14:creationId xmlns:p14="http://schemas.microsoft.com/office/powerpoint/2010/main" val="1862847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7F04279-037E-467B-B0E6-8B73C87F6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8234" y="0"/>
            <a:ext cx="6873766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D6B8AC-1A32-44A4-8F1B-0C7AB877124E}"/>
              </a:ext>
            </a:extLst>
          </p:cNvPr>
          <p:cNvSpPr txBox="1"/>
          <p:nvPr/>
        </p:nvSpPr>
        <p:spPr>
          <a:xfrm>
            <a:off x="239184" y="1114273"/>
            <a:ext cx="507905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Type and select Brookfield Community School</a:t>
            </a:r>
          </a:p>
          <a:p>
            <a:endParaRPr lang="en-GB" sz="3200" b="1" dirty="0">
              <a:solidFill>
                <a:srgbClr val="FF0000"/>
              </a:solidFill>
            </a:endParaRPr>
          </a:p>
          <a:p>
            <a:r>
              <a:rPr lang="en-GB" sz="3200" b="1" dirty="0">
                <a:solidFill>
                  <a:srgbClr val="FF0000"/>
                </a:solidFill>
              </a:rPr>
              <a:t>YOU MUST LINK TO BROOKFIELD, OTHERWISE WE CANNOT COMPLETE YOUR REFERENCE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1703AD2-9AC7-45D0-AF25-90222D805D3A}"/>
              </a:ext>
            </a:extLst>
          </p:cNvPr>
          <p:cNvSpPr txBox="1">
            <a:spLocks/>
          </p:cNvSpPr>
          <p:nvPr/>
        </p:nvSpPr>
        <p:spPr>
          <a:xfrm>
            <a:off x="239184" y="6576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</p:spTree>
    <p:extLst>
      <p:ext uri="{BB962C8B-B14F-4D97-AF65-F5344CB8AC3E}">
        <p14:creationId xmlns:p14="http://schemas.microsoft.com/office/powerpoint/2010/main" val="3738608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C3FA50-0D4F-413C-8157-FCFC24B77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095" r="4898"/>
          <a:stretch/>
        </p:blipFill>
        <p:spPr>
          <a:xfrm>
            <a:off x="5596898" y="0"/>
            <a:ext cx="6349569" cy="6858000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D6B8AC-1A32-44A4-8F1B-0C7AB877124E}"/>
              </a:ext>
            </a:extLst>
          </p:cNvPr>
          <p:cNvSpPr txBox="1"/>
          <p:nvPr/>
        </p:nvSpPr>
        <p:spPr>
          <a:xfrm>
            <a:off x="245533" y="1474035"/>
            <a:ext cx="528955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Complete your D.O.B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Select Undergraduate study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Select any other opportunities you are interested in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Select 2025, unless you are planning on deferring your place. (If you are, please inform your tutor)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81B61A2-5E79-44DF-B11C-16B7AA681895}"/>
              </a:ext>
            </a:extLst>
          </p:cNvPr>
          <p:cNvSpPr txBox="1">
            <a:spLocks/>
          </p:cNvSpPr>
          <p:nvPr/>
        </p:nvSpPr>
        <p:spPr>
          <a:xfrm>
            <a:off x="476250" y="742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</p:spTree>
    <p:extLst>
      <p:ext uri="{BB962C8B-B14F-4D97-AF65-F5344CB8AC3E}">
        <p14:creationId xmlns:p14="http://schemas.microsoft.com/office/powerpoint/2010/main" val="2128259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A6AC01-2042-4447-80EF-F62F3A0BB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01267" y="0"/>
            <a:ext cx="6290733" cy="6864152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51E53C7-3EE3-489D-9881-625DE4BD905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149EC0-919F-44D5-A7C6-FE67F5B45186}"/>
              </a:ext>
            </a:extLst>
          </p:cNvPr>
          <p:cNvSpPr txBox="1"/>
          <p:nvPr/>
        </p:nvSpPr>
        <p:spPr>
          <a:xfrm>
            <a:off x="296333" y="1690688"/>
            <a:ext cx="528955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Type the subject you are interested in studying. You can choose more than one!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Complete the remaining two questions. You can click unsure</a:t>
            </a:r>
          </a:p>
        </p:txBody>
      </p:sp>
    </p:spTree>
    <p:extLst>
      <p:ext uri="{BB962C8B-B14F-4D97-AF65-F5344CB8AC3E}">
        <p14:creationId xmlns:p14="http://schemas.microsoft.com/office/powerpoint/2010/main" val="1004879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B55126B-EE62-4209-A472-4C0997167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189" r="12931"/>
          <a:stretch/>
        </p:blipFill>
        <p:spPr>
          <a:xfrm>
            <a:off x="4800600" y="365125"/>
            <a:ext cx="5101167" cy="5715000"/>
          </a:xfr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E5D1931-C763-4C17-BFE5-54D39634A0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D3B582-8B07-46DD-B687-D1E645AF08C5}"/>
              </a:ext>
            </a:extLst>
          </p:cNvPr>
          <p:cNvSpPr txBox="1"/>
          <p:nvPr/>
        </p:nvSpPr>
        <p:spPr>
          <a:xfrm>
            <a:off x="296333" y="1690688"/>
            <a:ext cx="43688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Complete your preferences</a:t>
            </a:r>
          </a:p>
        </p:txBody>
      </p:sp>
    </p:spTree>
    <p:extLst>
      <p:ext uri="{BB962C8B-B14F-4D97-AF65-F5344CB8AC3E}">
        <p14:creationId xmlns:p14="http://schemas.microsoft.com/office/powerpoint/2010/main" val="3473788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274AE6-2A06-4726-814C-27878EBA4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0" t="1934" r="1109" b="126"/>
          <a:stretch/>
        </p:blipFill>
        <p:spPr>
          <a:xfrm>
            <a:off x="5994401" y="845395"/>
            <a:ext cx="4021666" cy="4149937"/>
          </a:xfrm>
          <a:ln w="38100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6E6C228-89DF-482C-8159-D459F01AD51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C837D0-436F-4625-819D-99E0AFC4936B}"/>
              </a:ext>
            </a:extLst>
          </p:cNvPr>
          <p:cNvSpPr txBox="1"/>
          <p:nvPr/>
        </p:nvSpPr>
        <p:spPr>
          <a:xfrm>
            <a:off x="296333" y="1690688"/>
            <a:ext cx="52895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Click Undergraduate</a:t>
            </a:r>
          </a:p>
        </p:txBody>
      </p:sp>
    </p:spTree>
    <p:extLst>
      <p:ext uri="{BB962C8B-B14F-4D97-AF65-F5344CB8AC3E}">
        <p14:creationId xmlns:p14="http://schemas.microsoft.com/office/powerpoint/2010/main" val="4044918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03B508-C8CD-47CA-8683-9BB0E5956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19"/>
          <a:stretch/>
        </p:blipFill>
        <p:spPr>
          <a:xfrm>
            <a:off x="2583701" y="1430867"/>
            <a:ext cx="9168032" cy="4758266"/>
          </a:xfrm>
          <a:ln w="38100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77D934C-C57F-4AAD-BA5F-B54D207BFAD3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How to register: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DEAF7A-D9A7-47A7-AF5B-411AC467C891}"/>
              </a:ext>
            </a:extLst>
          </p:cNvPr>
          <p:cNvSpPr txBox="1"/>
          <p:nvPr/>
        </p:nvSpPr>
        <p:spPr>
          <a:xfrm>
            <a:off x="296333" y="1690688"/>
            <a:ext cx="52895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Click Yes</a:t>
            </a:r>
          </a:p>
        </p:txBody>
      </p:sp>
    </p:spTree>
    <p:extLst>
      <p:ext uri="{BB962C8B-B14F-4D97-AF65-F5344CB8AC3E}">
        <p14:creationId xmlns:p14="http://schemas.microsoft.com/office/powerpoint/2010/main" val="541092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5CE247-8437-4E93-A084-5D64BE67F2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9786" y="1593609"/>
            <a:ext cx="8463339" cy="4256858"/>
          </a:xfrm>
          <a:ln w="38100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6D9E16E-2916-4CE2-BDE0-6C623EA56AC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How to register: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8EB696-C859-44D2-A6DD-B810EBE7D9AB}"/>
              </a:ext>
            </a:extLst>
          </p:cNvPr>
          <p:cNvSpPr txBox="1"/>
          <p:nvPr/>
        </p:nvSpPr>
        <p:spPr>
          <a:xfrm>
            <a:off x="296333" y="1690688"/>
            <a:ext cx="52895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Click Continue</a:t>
            </a:r>
          </a:p>
        </p:txBody>
      </p:sp>
    </p:spTree>
    <p:extLst>
      <p:ext uri="{BB962C8B-B14F-4D97-AF65-F5344CB8AC3E}">
        <p14:creationId xmlns:p14="http://schemas.microsoft.com/office/powerpoint/2010/main" val="2804263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EB73B0A-E015-4206-ADE2-29A57A6C2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86778" y="1603789"/>
            <a:ext cx="7483488" cy="3863675"/>
          </a:xfrm>
          <a:ln w="28575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603A575-9C50-42BB-B980-85E4E4B9220F}"/>
              </a:ext>
            </a:extLst>
          </p:cNvPr>
          <p:cNvSpPr txBox="1">
            <a:spLocks/>
          </p:cNvSpPr>
          <p:nvPr/>
        </p:nvSpPr>
        <p:spPr>
          <a:xfrm>
            <a:off x="838200" y="427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How to register: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C9051A-65D8-4159-8686-C7987F4C9821}"/>
              </a:ext>
            </a:extLst>
          </p:cNvPr>
          <p:cNvSpPr txBox="1"/>
          <p:nvPr/>
        </p:nvSpPr>
        <p:spPr>
          <a:xfrm>
            <a:off x="500578" y="2244060"/>
            <a:ext cx="402166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/>
              <a:t>Enter the Buzzword:</a:t>
            </a:r>
          </a:p>
          <a:p>
            <a:r>
              <a:rPr lang="en-GB" sz="2800" dirty="0"/>
              <a:t>	Brookfield2425</a:t>
            </a:r>
          </a:p>
          <a:p>
            <a:endParaRPr lang="en-GB" sz="3200" b="1" dirty="0">
              <a:solidFill>
                <a:srgbClr val="FF0000"/>
              </a:solidFill>
            </a:endParaRPr>
          </a:p>
          <a:p>
            <a:r>
              <a:rPr lang="en-GB" sz="2000" b="1" dirty="0">
                <a:solidFill>
                  <a:srgbClr val="FF0000"/>
                </a:solidFill>
              </a:rPr>
              <a:t>This will link you to the school enabling us to complete your reference</a:t>
            </a:r>
          </a:p>
          <a:p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0AAEBC-AB0B-4A94-A770-A63E86E13FA2}"/>
              </a:ext>
            </a:extLst>
          </p:cNvPr>
          <p:cNvSpPr txBox="1"/>
          <p:nvPr/>
        </p:nvSpPr>
        <p:spPr>
          <a:xfrm>
            <a:off x="0" y="5616417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IF YOU HAVE NOT BEEN ASKED TO ENTER A BUZZWORD, YOU HAVE NOT SIGNED UP CORRECTLY</a:t>
            </a:r>
          </a:p>
        </p:txBody>
      </p:sp>
    </p:spTree>
    <p:extLst>
      <p:ext uri="{BB962C8B-B14F-4D97-AF65-F5344CB8AC3E}">
        <p14:creationId xmlns:p14="http://schemas.microsoft.com/office/powerpoint/2010/main" val="53140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5F1F29-31BA-4A13-8768-45CBACB5DA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1875" y="1690688"/>
            <a:ext cx="7026249" cy="3817951"/>
          </a:xfrm>
          <a:ln w="38100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64A795A-32FB-4990-9378-1FF6172297B5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How to register: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963E60-AA69-4C5A-B3B5-8CE917A0AD1B}"/>
              </a:ext>
            </a:extLst>
          </p:cNvPr>
          <p:cNvSpPr txBox="1"/>
          <p:nvPr/>
        </p:nvSpPr>
        <p:spPr>
          <a:xfrm>
            <a:off x="338667" y="1978554"/>
            <a:ext cx="412326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/>
              <a:t>Check that Brookfield Community School has been linked and select Yes</a:t>
            </a:r>
          </a:p>
        </p:txBody>
      </p:sp>
    </p:spTree>
    <p:extLst>
      <p:ext uri="{BB962C8B-B14F-4D97-AF65-F5344CB8AC3E}">
        <p14:creationId xmlns:p14="http://schemas.microsoft.com/office/powerpoint/2010/main" val="2750953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6BC2AF-E8FD-43B6-8028-70ABF3DA4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074" y="2074432"/>
            <a:ext cx="9335852" cy="4568415"/>
          </a:xfrm>
          <a:ln w="38100">
            <a:solidFill>
              <a:schemeClr val="tx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19A42CF-033D-4145-AAAC-C5DFC5EFBAB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How to register:</a:t>
            </a:r>
            <a:endParaRPr lang="en-GB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B39F5F-003F-4E97-85B6-6C6673C097E8}"/>
              </a:ext>
            </a:extLst>
          </p:cNvPr>
          <p:cNvSpPr txBox="1"/>
          <p:nvPr/>
        </p:nvSpPr>
        <p:spPr>
          <a:xfrm>
            <a:off x="304800" y="1489657"/>
            <a:ext cx="52895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Select your tutor group</a:t>
            </a:r>
          </a:p>
        </p:txBody>
      </p:sp>
    </p:spTree>
    <p:extLst>
      <p:ext uri="{BB962C8B-B14F-4D97-AF65-F5344CB8AC3E}">
        <p14:creationId xmlns:p14="http://schemas.microsoft.com/office/powerpoint/2010/main" val="14015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7B629-71E7-4971-BDCA-BE0F47FC0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933" y="2883429"/>
            <a:ext cx="11904133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You have now registered and will be directed to your UCAS Dashboard.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This is where you will begin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284646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0"/>
    </mc:Choice>
    <mc:Fallback xmlns="">
      <p:transition spd="slow" advTm="65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1D40D-202A-4637-8F1C-44CA74132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9F7D08-3094-42FC-B795-0547449ED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9268" y="2621954"/>
            <a:ext cx="5113463" cy="2758679"/>
          </a:xfrm>
        </p:spPr>
      </p:pic>
    </p:spTree>
    <p:extLst>
      <p:ext uri="{BB962C8B-B14F-4D97-AF65-F5344CB8AC3E}">
        <p14:creationId xmlns:p14="http://schemas.microsoft.com/office/powerpoint/2010/main" val="4322078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084-EFA7-433A-A8E3-52377621D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12" y="221690"/>
            <a:ext cx="10515600" cy="1325563"/>
          </a:xfrm>
        </p:spPr>
        <p:txBody>
          <a:bodyPr/>
          <a:lstStyle/>
          <a:p>
            <a:r>
              <a:rPr lang="en-GB" b="1" dirty="0"/>
              <a:t>Personal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9DD47-898A-4359-8CA1-323B00027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953" y="1690688"/>
            <a:ext cx="3656537" cy="435133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If you have a middle name, ensure you include this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USE CAPITAL LETTERS WHERE NEEDED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285C57-2170-43A7-96B1-EF4E59CBD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7537" y="1061267"/>
            <a:ext cx="7558310" cy="47354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7CFB8B1-DB8E-4DB0-A7AF-0D7B9061BB2D}"/>
              </a:ext>
            </a:extLst>
          </p:cNvPr>
          <p:cNvSpPr txBox="1">
            <a:spLocks/>
          </p:cNvSpPr>
          <p:nvPr/>
        </p:nvSpPr>
        <p:spPr>
          <a:xfrm>
            <a:off x="0" y="5618443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When you have completed a section, it will appear green with a tick to the left.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A945544-5902-43A6-BF78-A92E802AE9A2}"/>
              </a:ext>
            </a:extLst>
          </p:cNvPr>
          <p:cNvCxnSpPr>
            <a:cxnSpLocks/>
          </p:cNvCxnSpPr>
          <p:nvPr/>
        </p:nvCxnSpPr>
        <p:spPr>
          <a:xfrm>
            <a:off x="3720353" y="2010874"/>
            <a:ext cx="3123137" cy="44994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7CAECA7-C8C8-4CA0-8EA7-AD59662D50F6}"/>
              </a:ext>
            </a:extLst>
          </p:cNvPr>
          <p:cNvCxnSpPr>
            <a:cxnSpLocks/>
          </p:cNvCxnSpPr>
          <p:nvPr/>
        </p:nvCxnSpPr>
        <p:spPr>
          <a:xfrm>
            <a:off x="2671482" y="3231725"/>
            <a:ext cx="3533804" cy="4706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D959645-D2CC-49F5-8741-19265F14B970}"/>
              </a:ext>
            </a:extLst>
          </p:cNvPr>
          <p:cNvCxnSpPr>
            <a:cxnSpLocks/>
          </p:cNvCxnSpPr>
          <p:nvPr/>
        </p:nvCxnSpPr>
        <p:spPr>
          <a:xfrm flipV="1">
            <a:off x="2671482" y="2721275"/>
            <a:ext cx="3533804" cy="5104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4E12EDD-0EC2-4A2C-936B-AFB28A14A4DA}"/>
              </a:ext>
            </a:extLst>
          </p:cNvPr>
          <p:cNvCxnSpPr>
            <a:cxnSpLocks/>
          </p:cNvCxnSpPr>
          <p:nvPr/>
        </p:nvCxnSpPr>
        <p:spPr>
          <a:xfrm flipH="1">
            <a:off x="5163671" y="1270611"/>
            <a:ext cx="3792070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EC27AEF-9F77-46AE-8F8F-A5AF79F223B3}"/>
              </a:ext>
            </a:extLst>
          </p:cNvPr>
          <p:cNvCxnSpPr>
            <a:cxnSpLocks/>
          </p:cNvCxnSpPr>
          <p:nvPr/>
        </p:nvCxnSpPr>
        <p:spPr>
          <a:xfrm flipV="1">
            <a:off x="8955741" y="1267847"/>
            <a:ext cx="0" cy="47741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0000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60D22-C64B-4A54-889E-B2BA8ED49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Nationality Details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8AC76B-D750-4AA8-B562-29379839D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99624" y="1565649"/>
            <a:ext cx="6893034" cy="4351338"/>
          </a:xfrm>
          <a:ln w="38100">
            <a:solidFill>
              <a:schemeClr val="tx1"/>
            </a:solidFill>
          </a:ln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BDDDABC-6C9E-456C-8C04-25C73E4CCC32}"/>
              </a:ext>
            </a:extLst>
          </p:cNvPr>
          <p:cNvSpPr txBox="1">
            <a:spLocks/>
          </p:cNvSpPr>
          <p:nvPr/>
        </p:nvSpPr>
        <p:spPr>
          <a:xfrm>
            <a:off x="138953" y="1690688"/>
            <a:ext cx="365653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GB" dirty="0"/>
              <a:t>If unsure, check your nationality on your passport when you get home.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55558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73656-74C5-4215-9E2A-92FBFF98B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Where you live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772832-7454-4D0F-B254-05BBDC5EE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26423" y="608386"/>
            <a:ext cx="6563770" cy="5641228"/>
          </a:xfrm>
          <a:ln w="28575">
            <a:solidFill>
              <a:schemeClr val="tx1"/>
            </a:solidFill>
          </a:ln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098BD7C-7E04-4B4B-B273-28D70E1D3556}"/>
              </a:ext>
            </a:extLst>
          </p:cNvPr>
          <p:cNvSpPr txBox="1">
            <a:spLocks/>
          </p:cNvSpPr>
          <p:nvPr/>
        </p:nvSpPr>
        <p:spPr>
          <a:xfrm>
            <a:off x="138953" y="1690688"/>
            <a:ext cx="4651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GB" dirty="0"/>
              <a:t>Address type: UK address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Tell us the reason you are living here: Permanent home (Speak to your tutor if this may not be the case)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Residential category: UK Citizen - England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8707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F1296-7ACE-4F4E-9107-B4A14DBC1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Contact details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3FECDE-FB6A-4A22-A5D7-4A5851E7F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54054" y="929581"/>
            <a:ext cx="6800917" cy="4547853"/>
          </a:xfrm>
          <a:ln w="28575">
            <a:solidFill>
              <a:schemeClr val="tx1"/>
            </a:solidFill>
          </a:ln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D73F03F-3A96-4BF6-B943-D42AB771BDEC}"/>
              </a:ext>
            </a:extLst>
          </p:cNvPr>
          <p:cNvSpPr txBox="1">
            <a:spLocks/>
          </p:cNvSpPr>
          <p:nvPr/>
        </p:nvSpPr>
        <p:spPr>
          <a:xfrm>
            <a:off x="138953" y="1690688"/>
            <a:ext cx="4651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GB" dirty="0"/>
              <a:t>Address type: UK address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716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8EBB4-0882-4351-B945-E20824E97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859" y="421948"/>
            <a:ext cx="10515600" cy="1325563"/>
          </a:xfrm>
        </p:spPr>
        <p:txBody>
          <a:bodyPr/>
          <a:lstStyle/>
          <a:p>
            <a:r>
              <a:rPr lang="en-GB" b="1" dirty="0"/>
              <a:t>Nominated Access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4D6CD2-42F2-4554-AEC1-6659E99548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763" y="823713"/>
            <a:ext cx="6565037" cy="494955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A2BC28A-0F24-4915-9D74-58A21A56E5F6}"/>
              </a:ext>
            </a:extLst>
          </p:cNvPr>
          <p:cNvSpPr txBox="1">
            <a:spLocks/>
          </p:cNvSpPr>
          <p:nvPr/>
        </p:nvSpPr>
        <p:spPr>
          <a:xfrm>
            <a:off x="138953" y="1690688"/>
            <a:ext cx="4651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If you would like someone to be able talk to UCAS on your behalf, select yes to nominated access.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03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54"/>
    </mc:Choice>
    <mc:Fallback xmlns="">
      <p:transition spd="slow" advTm="3085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018B7-A8E7-4473-9DFE-C0BB3534E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Supporting information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CD2A6F9-588C-4DDA-8263-B34A9FC63B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718" y="1690688"/>
            <a:ext cx="7272380" cy="3223064"/>
          </a:xfrm>
          <a:ln w="28575">
            <a:solidFill>
              <a:schemeClr val="tx1"/>
            </a:solidFill>
          </a:ln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EA3BE3E-1C47-44BB-B9B4-AC1BD8FAA04B}"/>
              </a:ext>
            </a:extLst>
          </p:cNvPr>
          <p:cNvSpPr txBox="1">
            <a:spLocks/>
          </p:cNvSpPr>
          <p:nvPr/>
        </p:nvSpPr>
        <p:spPr>
          <a:xfrm>
            <a:off x="138953" y="1690688"/>
            <a:ext cx="4651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GB" dirty="0"/>
              <a:t>Speak to your tutor if the answer is yes.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220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7B629-71E7-4971-BDCA-BE0F47FC0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933" y="2883429"/>
            <a:ext cx="11904133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‘Education’ section is the most tricky section to complete and is where lots of pupils make mistakes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It is VITAL that you add all of your qualifications correctly</a:t>
            </a:r>
          </a:p>
        </p:txBody>
      </p:sp>
    </p:spTree>
    <p:extLst>
      <p:ext uri="{BB962C8B-B14F-4D97-AF65-F5344CB8AC3E}">
        <p14:creationId xmlns:p14="http://schemas.microsoft.com/office/powerpoint/2010/main" val="43901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0"/>
    </mc:Choice>
    <mc:Fallback xmlns="">
      <p:transition spd="slow" advTm="65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B7BEF-21A8-42A8-B0CE-0A8AF7EBD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Education: You need to include…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9F6EC-F103-40A8-9613-B85901ED7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GCE Advanced Level (A-Level) inc. Criminology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GCE Advanced </a:t>
            </a:r>
            <a:r>
              <a:rPr lang="en-GB" dirty="0" err="1"/>
              <a:t>Subsidary</a:t>
            </a:r>
            <a:r>
              <a:rPr lang="en-GB" dirty="0"/>
              <a:t> (EPQ, Core Maths)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 </a:t>
            </a:r>
            <a:r>
              <a:rPr lang="en-US" dirty="0"/>
              <a:t>General Certificate of Secondary Education (Grade: 9-1)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If you did Combined Science: GCSE: Double Award (9-9 to 1-1)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If you did triple Science, add each as a separate GCSE</a:t>
            </a:r>
          </a:p>
        </p:txBody>
      </p:sp>
    </p:spTree>
    <p:extLst>
      <p:ext uri="{BB962C8B-B14F-4D97-AF65-F5344CB8AC3E}">
        <p14:creationId xmlns:p14="http://schemas.microsoft.com/office/powerpoint/2010/main" val="1441245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66B3A-B4CF-4B6C-9F7C-C1464FEA7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Also include in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CA92C-D4F6-4241-AA2C-0855E1F648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Graded music, dance and drama</a:t>
            </a:r>
          </a:p>
          <a:p>
            <a:pPr lvl="1"/>
            <a:r>
              <a:rPr lang="en-US" dirty="0"/>
              <a:t>Dance	</a:t>
            </a:r>
          </a:p>
          <a:p>
            <a:pPr lvl="1"/>
            <a:r>
              <a:rPr lang="en-US" dirty="0"/>
              <a:t>Drama and Speech	</a:t>
            </a:r>
          </a:p>
          <a:p>
            <a:pPr lvl="1"/>
            <a:r>
              <a:rPr lang="en-US" dirty="0"/>
              <a:t>Music Qualification - Graded Practical (ABRSM and equivalent)	</a:t>
            </a:r>
          </a:p>
          <a:p>
            <a:pPr lvl="1"/>
            <a:r>
              <a:rPr lang="en-US" dirty="0"/>
              <a:t>Music Qual.- Graded Theory (ABRSM and equiv.)	</a:t>
            </a:r>
          </a:p>
          <a:p>
            <a:pPr lvl="1"/>
            <a:r>
              <a:rPr lang="en-US" dirty="0"/>
              <a:t>LAMDA Cert in Speech and Drama Perf Studies (</a:t>
            </a:r>
            <a:r>
              <a:rPr lang="en-US" dirty="0" err="1"/>
              <a:t>PCert</a:t>
            </a:r>
            <a:r>
              <a:rPr lang="en-US" dirty="0"/>
              <a:t> LAM)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Other Qualifications</a:t>
            </a:r>
          </a:p>
          <a:p>
            <a:pPr lvl="1"/>
            <a:r>
              <a:rPr lang="en-US" dirty="0"/>
              <a:t>Additional Admissions Test	</a:t>
            </a:r>
          </a:p>
          <a:p>
            <a:pPr lvl="1"/>
            <a:r>
              <a:rPr lang="en-US" dirty="0"/>
              <a:t>Duke of Edinburgh Award	</a:t>
            </a:r>
          </a:p>
          <a:p>
            <a:pPr lvl="1"/>
            <a:r>
              <a:rPr lang="en-US" dirty="0"/>
              <a:t>Functional Skills	</a:t>
            </a:r>
          </a:p>
          <a:p>
            <a:pPr lvl="1"/>
            <a:r>
              <a:rPr lang="en-US" dirty="0"/>
              <a:t>Free Standing Mathematics Unit (Old) / Qualification (New) (FSMQ)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2545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2BCC5-2208-4B43-876D-F0898568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Education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D06DDD-41CF-4801-8190-401D02E4B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2905" y="1690688"/>
            <a:ext cx="7552074" cy="3825572"/>
          </a:xfrm>
          <a:ln w="38100">
            <a:solidFill>
              <a:schemeClr val="tx1"/>
            </a:solidFill>
          </a:ln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CA7A8CE-77DE-4BD9-81F0-CDEDF2F99B66}"/>
              </a:ext>
            </a:extLst>
          </p:cNvPr>
          <p:cNvSpPr txBox="1">
            <a:spLocks/>
          </p:cNvSpPr>
          <p:nvPr/>
        </p:nvSpPr>
        <p:spPr>
          <a:xfrm>
            <a:off x="318247" y="1627935"/>
            <a:ext cx="366277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Click: Add place of education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7141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C8729-518C-4EA9-A971-E1F0C1D79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Education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2B5E74E-30A7-4F43-93F8-42F10AD00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6002"/>
            <a:ext cx="4854388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If you did not study at Brookfield in Y7- now</a:t>
            </a:r>
          </a:p>
          <a:p>
            <a:pPr marL="0" indent="0">
              <a:buNone/>
            </a:pPr>
            <a:r>
              <a:rPr lang="en-GB" dirty="0"/>
              <a:t>	Start Date: 09/2023</a:t>
            </a:r>
          </a:p>
          <a:p>
            <a:pPr marL="0" indent="0">
              <a:buNone/>
            </a:pPr>
            <a:r>
              <a:rPr lang="en-GB" dirty="0"/>
              <a:t>	End Date: 08/2025</a:t>
            </a:r>
          </a:p>
          <a:p>
            <a:r>
              <a:rPr lang="en-GB" dirty="0"/>
              <a:t>If you studied at Brookfield from Y7 – now</a:t>
            </a:r>
          </a:p>
          <a:p>
            <a:pPr marL="0" indent="0">
              <a:buNone/>
            </a:pPr>
            <a:r>
              <a:rPr lang="en-GB" dirty="0"/>
              <a:t>	Start Date: 09/2018</a:t>
            </a:r>
          </a:p>
          <a:p>
            <a:pPr marL="0" indent="0">
              <a:buNone/>
            </a:pPr>
            <a:r>
              <a:rPr lang="en-GB" dirty="0"/>
              <a:t>	End Date: 08/2025</a:t>
            </a:r>
          </a:p>
          <a:p>
            <a:r>
              <a:rPr lang="en-GB" dirty="0"/>
              <a:t>Select: Full time</a:t>
            </a:r>
          </a:p>
          <a:p>
            <a:r>
              <a:rPr lang="en-GB" dirty="0"/>
              <a:t>Select: In person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F3880C-4559-4DA8-9BA0-08578761F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242" y="167357"/>
            <a:ext cx="6035563" cy="652328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572002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73C61-1A94-4AF1-B2DF-65A984B76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Education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518C43-482D-47F8-A02B-92E38157B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677" y="224512"/>
            <a:ext cx="6287045" cy="640897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5E7E8C8-12BC-4EE6-8C96-82106F7F62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540624" cy="435133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Select the qualification type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 Scroll down and select a qualification from ‘Provided by your school or college’.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C72B055-D842-4DBC-BE17-CEC1B0861636}"/>
              </a:ext>
            </a:extLst>
          </p:cNvPr>
          <p:cNvCxnSpPr>
            <a:cxnSpLocks/>
          </p:cNvCxnSpPr>
          <p:nvPr/>
        </p:nvCxnSpPr>
        <p:spPr>
          <a:xfrm flipV="1">
            <a:off x="5208494" y="1308848"/>
            <a:ext cx="1174377" cy="6633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20D07B7-CE04-483E-B9A9-726FD836D643}"/>
              </a:ext>
            </a:extLst>
          </p:cNvPr>
          <p:cNvCxnSpPr>
            <a:cxnSpLocks/>
          </p:cNvCxnSpPr>
          <p:nvPr/>
        </p:nvCxnSpPr>
        <p:spPr>
          <a:xfrm>
            <a:off x="4894729" y="3254188"/>
            <a:ext cx="1488142" cy="26625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184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02888-9C16-46DA-A940-E87E04D44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06" y="2004919"/>
            <a:ext cx="4693023" cy="4351338"/>
          </a:xfrm>
        </p:spPr>
        <p:txBody>
          <a:bodyPr/>
          <a:lstStyle/>
          <a:p>
            <a:r>
              <a:rPr lang="en-GB" dirty="0"/>
              <a:t>Type in your subject</a:t>
            </a:r>
          </a:p>
          <a:p>
            <a:r>
              <a:rPr lang="en-GB" dirty="0"/>
              <a:t>Qualification date: 08/ 2025</a:t>
            </a:r>
          </a:p>
          <a:p>
            <a:r>
              <a:rPr lang="en-GB" dirty="0"/>
              <a:t>Awarding organisation: Exam board that you study</a:t>
            </a:r>
          </a:p>
          <a:p>
            <a:r>
              <a:rPr lang="en-GB" dirty="0"/>
              <a:t>Grade: Pending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04510A-F2D7-4BF5-92B4-6CBB89D67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729" y="1250499"/>
            <a:ext cx="6984306" cy="435700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281E63C-842E-4F36-A9C7-568E95B625E8}"/>
              </a:ext>
            </a:extLst>
          </p:cNvPr>
          <p:cNvSpPr txBox="1">
            <a:spLocks/>
          </p:cNvSpPr>
          <p:nvPr/>
        </p:nvSpPr>
        <p:spPr>
          <a:xfrm>
            <a:off x="312965" y="58771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Education</a:t>
            </a:r>
          </a:p>
        </p:txBody>
      </p:sp>
    </p:spTree>
    <p:extLst>
      <p:ext uri="{BB962C8B-B14F-4D97-AF65-F5344CB8AC3E}">
        <p14:creationId xmlns:p14="http://schemas.microsoft.com/office/powerpoint/2010/main" val="32099319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B7BEF-21A8-42A8-B0CE-0A8AF7EBD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 need to add all of your qualifications in this section before clicking ‘Section Complete’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9F6EC-F103-40A8-9613-B85901ED7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GCE Advanced Level (A-Level)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GCE Advanced </a:t>
            </a:r>
            <a:r>
              <a:rPr lang="en-GB" dirty="0" err="1"/>
              <a:t>Subsidary</a:t>
            </a:r>
            <a:r>
              <a:rPr lang="en-GB" dirty="0"/>
              <a:t> (AS-Level)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General Certificate of Secondary Education (GCSE’s)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Graded music, dance and drama</a:t>
            </a:r>
          </a:p>
        </p:txBody>
      </p:sp>
    </p:spTree>
    <p:extLst>
      <p:ext uri="{BB962C8B-B14F-4D97-AF65-F5344CB8AC3E}">
        <p14:creationId xmlns:p14="http://schemas.microsoft.com/office/powerpoint/2010/main" val="3300009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3F262D4E2C024C820AF0209E2ACE77" ma:contentTypeVersion="15" ma:contentTypeDescription="Create a new document." ma:contentTypeScope="" ma:versionID="78feed64af5e40a0a1eee2cc98b58a18">
  <xsd:schema xmlns:xsd="http://www.w3.org/2001/XMLSchema" xmlns:xs="http://www.w3.org/2001/XMLSchema" xmlns:p="http://schemas.microsoft.com/office/2006/metadata/properties" xmlns:ns2="18c21c82-4b98-4883-bac8-54f69f5b5242" xmlns:ns3="a726da6d-5537-47f4-8457-5321f56165a7" targetNamespace="http://schemas.microsoft.com/office/2006/metadata/properties" ma:root="true" ma:fieldsID="33501efab07fc5dd7d64732a435f5322" ns2:_="" ns3:_="">
    <xsd:import namespace="18c21c82-4b98-4883-bac8-54f69f5b5242"/>
    <xsd:import namespace="a726da6d-5537-47f4-8457-5321f56165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c21c82-4b98-4883-bac8-54f69f5b52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6da6d-5537-47f4-8457-5321f56165a7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53723a3f-5e7f-433d-be84-df30c1a44fad}" ma:internalName="TaxCatchAll" ma:showField="CatchAllData" ma:web="a726da6d-5537-47f4-8457-5321f56165a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8c21c82-4b98-4883-bac8-54f69f5b5242">
      <Terms xmlns="http://schemas.microsoft.com/office/infopath/2007/PartnerControls"/>
    </lcf76f155ced4ddcb4097134ff3c332f>
    <TaxCatchAll xmlns="a726da6d-5537-47f4-8457-5321f56165a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35E667-598B-4FDB-A48F-5865B9C8F6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c21c82-4b98-4883-bac8-54f69f5b5242"/>
    <ds:schemaRef ds:uri="a726da6d-5537-47f4-8457-5321f56165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C230E6-B311-4D6B-BBCA-90F7228D2E76}">
  <ds:schemaRefs>
    <ds:schemaRef ds:uri="http://schemas.microsoft.com/office/2006/metadata/properties"/>
    <ds:schemaRef ds:uri="http://schemas.microsoft.com/office/infopath/2007/PartnerControls"/>
    <ds:schemaRef ds:uri="18c21c82-4b98-4883-bac8-54f69f5b5242"/>
    <ds:schemaRef ds:uri="a726da6d-5537-47f4-8457-5321f56165a7"/>
  </ds:schemaRefs>
</ds:datastoreItem>
</file>

<file path=customXml/itemProps3.xml><?xml version="1.0" encoding="utf-8"?>
<ds:datastoreItem xmlns:ds="http://schemas.openxmlformats.org/officeDocument/2006/customXml" ds:itemID="{2C4C33FC-ED5F-4145-B37C-7388690C305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822</Words>
  <Application>Microsoft Office PowerPoint</Application>
  <PresentationFormat>Widescreen</PresentationFormat>
  <Paragraphs>124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UCAS SIGN UP</vt:lpstr>
      <vt:lpstr>By the end of the session you will have…</vt:lpstr>
      <vt:lpstr>How to register: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register:</vt:lpstr>
      <vt:lpstr>How to register:</vt:lpstr>
      <vt:lpstr>How to register: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have now registered and will be directed to your UCAS Dashboard.  This is where you will begin your application</vt:lpstr>
      <vt:lpstr>PowerPoint Presentation</vt:lpstr>
      <vt:lpstr>Personal Details</vt:lpstr>
      <vt:lpstr>Nationality Details</vt:lpstr>
      <vt:lpstr>Where you live</vt:lpstr>
      <vt:lpstr>Contact details</vt:lpstr>
      <vt:lpstr>Nominated Access</vt:lpstr>
      <vt:lpstr>Supporting information</vt:lpstr>
      <vt:lpstr>The ‘Education’ section is the most tricky section to complete and is where lots of pupils make mistakes  It is VITAL that you add all of your qualifications correctly</vt:lpstr>
      <vt:lpstr>Education: You need to include… </vt:lpstr>
      <vt:lpstr>Also include in Education</vt:lpstr>
      <vt:lpstr>Education</vt:lpstr>
      <vt:lpstr>Education</vt:lpstr>
      <vt:lpstr>Education</vt:lpstr>
      <vt:lpstr>PowerPoint Presentation</vt:lpstr>
      <vt:lpstr>You need to add all of your qualifications in this section before clicking ‘Section Complete’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L Bradshaw</dc:creator>
  <cp:lastModifiedBy>Lauren</cp:lastModifiedBy>
  <cp:revision>23</cp:revision>
  <dcterms:created xsi:type="dcterms:W3CDTF">2024-07-09T07:44:18Z</dcterms:created>
  <dcterms:modified xsi:type="dcterms:W3CDTF">2024-09-10T12:15:48Z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0x010100D53F262D4E2C024C820AF0209E2ACE77</vt:lpwstr>
  </property>
</Properties>
</file>