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 ContentType="image/tif"/>
  <Default Extension="tmp" ContentType="image/p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0" r:id="rId5"/>
  </p:sldMasterIdLst>
  <p:sldIdLst>
    <p:sldId id="261" r:id="rId6"/>
    <p:sldId id="274" r:id="rId7"/>
    <p:sldId id="268" r:id="rId8"/>
    <p:sldId id="263" r:id="rId9"/>
    <p:sldId id="275" r:id="rId10"/>
    <p:sldId id="276" r:id="rId11"/>
    <p:sldId id="278" r:id="rId12"/>
    <p:sldId id="279" r:id="rId13"/>
    <p:sldId id="267" r:id="rId14"/>
    <p:sldId id="277" r:id="rId15"/>
  </p:sldIdLst>
  <p:sldSz cx="9144000" cy="6858000" type="screen4x3"/>
  <p:notesSz cx="6648450" cy="98504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CC"/>
    <a:srgbClr val="E3F5F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0" d="100"/>
          <a:sy n="80" d="100"/>
        </p:scale>
        <p:origin x="1522" y="5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2.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tif"/><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56400C8F-5F40-48F6-9D75-372FD4B7D7E5}" type="datetimeFigureOut">
              <a:rPr lang="en-GB" smtClean="0"/>
              <a:pPr/>
              <a:t>02/09/2024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D18DA6F-8FF0-49E1-8485-E45239D01EC3}" type="slidenum">
              <a:rPr lang="en-GB" smtClean="0"/>
              <a:pPr/>
              <a:t>‹#›</a:t>
            </a:fld>
            <a:endParaRPr lang="en-GB"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6400C8F-5F40-48F6-9D75-372FD4B7D7E5}" type="datetimeFigureOut">
              <a:rPr lang="en-GB" smtClean="0"/>
              <a:pPr/>
              <a:t>02/09/2024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D18DA6F-8FF0-49E1-8485-E45239D01EC3}" type="slidenum">
              <a:rPr lang="en-GB" smtClean="0"/>
              <a:pPr/>
              <a:t>‹#›</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6400C8F-5F40-48F6-9D75-372FD4B7D7E5}" type="datetimeFigureOut">
              <a:rPr lang="en-GB" smtClean="0"/>
              <a:pPr/>
              <a:t>02/09/2024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D18DA6F-8FF0-49E1-8485-E45239D01EC3}" type="slidenum">
              <a:rPr lang="en-GB" smtClean="0"/>
              <a:pPr/>
              <a:t>‹#›</a:t>
            </a:fld>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56400C8F-5F40-48F6-9D75-372FD4B7D7E5}" type="datetimeFigureOut">
              <a:rPr lang="en-GB" smtClean="0"/>
              <a:pPr/>
              <a:t>02/09/2024</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0D18DA6F-8FF0-49E1-8485-E45239D01EC3}" type="slidenum">
              <a:rPr lang="en-GB" smtClean="0"/>
              <a:pPr/>
              <a:t>‹#›</a:t>
            </a:fld>
            <a:endParaRPr lang="en-GB"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56400C8F-5F40-48F6-9D75-372FD4B7D7E5}" type="datetimeFigureOut">
              <a:rPr lang="en-GB" smtClean="0"/>
              <a:pPr/>
              <a:t>02/09/2024</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0D18DA6F-8FF0-49E1-8485-E45239D01EC3}" type="slidenum">
              <a:rPr lang="en-GB" smtClean="0"/>
              <a:pPr/>
              <a:t>‹#›</a:t>
            </a:fld>
            <a:endParaRPr lang="en-GB"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6400C8F-5F40-48F6-9D75-372FD4B7D7E5}" type="datetimeFigureOut">
              <a:rPr lang="en-GB" smtClean="0"/>
              <a:pPr/>
              <a:t>02/09/2024</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0D18DA6F-8FF0-49E1-8485-E45239D01EC3}" type="slidenum">
              <a:rPr lang="en-GB" smtClean="0"/>
              <a:pPr/>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6400C8F-5F40-48F6-9D75-372FD4B7D7E5}" type="datetimeFigureOut">
              <a:rPr lang="en-GB" smtClean="0"/>
              <a:pPr/>
              <a:t>02/09/2024</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0D18DA6F-8FF0-49E1-8485-E45239D01EC3}" type="slidenum">
              <a:rPr lang="en-GB" smtClean="0"/>
              <a:pPr/>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6400C8F-5F40-48F6-9D75-372FD4B7D7E5}" type="datetimeFigureOut">
              <a:rPr lang="en-GB" smtClean="0"/>
              <a:pPr/>
              <a:t>02/09/2024</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0D18DA6F-8FF0-49E1-8485-E45239D01EC3}" type="slidenum">
              <a:rPr lang="en-GB" smtClean="0"/>
              <a:pPr/>
              <a:t>‹#›</a:t>
            </a:fld>
            <a:endParaRPr lang="en-GB"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6400C8F-5F40-48F6-9D75-372FD4B7D7E5}" type="datetimeFigureOut">
              <a:rPr lang="en-GB" smtClean="0"/>
              <a:pPr/>
              <a:t>02/09/2024</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0D18DA6F-8FF0-49E1-8485-E45239D01EC3}" type="slidenum">
              <a:rPr lang="en-GB" smtClean="0"/>
              <a:pPr/>
              <a:t>‹#›</a:t>
            </a:fld>
            <a:endParaRPr lang="en-GB"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6400C8F-5F40-48F6-9D75-372FD4B7D7E5}" type="datetimeFigureOut">
              <a:rPr lang="en-GB" smtClean="0"/>
              <a:pPr/>
              <a:t>02/09/2024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D18DA6F-8FF0-49E1-8485-E45239D01EC3}" type="slidenum">
              <a:rPr lang="en-GB" smtClean="0"/>
              <a:pPr/>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6400C8F-5F40-48F6-9D75-372FD4B7D7E5}" type="datetimeFigureOut">
              <a:rPr lang="en-GB" smtClean="0"/>
              <a:pPr/>
              <a:t>02/09/2024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D18DA6F-8FF0-49E1-8485-E45239D01EC3}" type="slidenum">
              <a:rPr lang="en-GB" smtClean="0"/>
              <a:pPr/>
              <a:t>‹#›</a:t>
            </a:fld>
            <a:endParaRPr lang="en-GB"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Photo - 3 Up">
    <p:spTree>
      <p:nvGrpSpPr>
        <p:cNvPr id="1" name=""/>
        <p:cNvGrpSpPr/>
        <p:nvPr/>
      </p:nvGrpSpPr>
      <p:grpSpPr>
        <a:xfrm>
          <a:off x="0" y="0"/>
          <a:ext cx="0" cy="0"/>
          <a:chOff x="0" y="0"/>
          <a:chExt cx="0" cy="0"/>
        </a:xfrm>
      </p:grpSpPr>
      <p:sp>
        <p:nvSpPr>
          <p:cNvPr id="83" name="2-033_1302x975.jpeg"/>
          <p:cNvSpPr>
            <a:spLocks noGrp="1"/>
          </p:cNvSpPr>
          <p:nvPr>
            <p:ph type="pic" sz="quarter" idx="13"/>
          </p:nvPr>
        </p:nvSpPr>
        <p:spPr>
          <a:xfrm>
            <a:off x="4679156" y="3536156"/>
            <a:ext cx="4080867" cy="2964656"/>
          </a:xfrm>
          <a:prstGeom prst="rect">
            <a:avLst/>
          </a:prstGeom>
        </p:spPr>
        <p:txBody>
          <a:bodyPr lIns="91439" tIns="45719" rIns="91439" bIns="45719" anchor="t">
            <a:noAutofit/>
          </a:bodyPr>
          <a:lstStyle/>
          <a:p>
            <a:endParaRPr/>
          </a:p>
        </p:txBody>
      </p:sp>
      <p:sp>
        <p:nvSpPr>
          <p:cNvPr id="84" name="Image"/>
          <p:cNvSpPr>
            <a:spLocks noGrp="1"/>
          </p:cNvSpPr>
          <p:nvPr>
            <p:ph type="pic" sz="quarter" idx="14"/>
          </p:nvPr>
        </p:nvSpPr>
        <p:spPr>
          <a:xfrm>
            <a:off x="4686057" y="357188"/>
            <a:ext cx="4080868" cy="2964656"/>
          </a:xfrm>
          <a:prstGeom prst="rect">
            <a:avLst/>
          </a:prstGeom>
        </p:spPr>
        <p:txBody>
          <a:bodyPr lIns="91439" tIns="45719" rIns="91439" bIns="45719" anchor="t">
            <a:noAutofit/>
          </a:bodyPr>
          <a:lstStyle/>
          <a:p>
            <a:endParaRPr/>
          </a:p>
        </p:txBody>
      </p:sp>
      <p:sp>
        <p:nvSpPr>
          <p:cNvPr id="85" name="2-10-superquadro_1631x2178.jpeg"/>
          <p:cNvSpPr>
            <a:spLocks noGrp="1"/>
          </p:cNvSpPr>
          <p:nvPr>
            <p:ph type="pic" idx="15"/>
          </p:nvPr>
        </p:nvSpPr>
        <p:spPr>
          <a:xfrm>
            <a:off x="375048" y="357189"/>
            <a:ext cx="4083913" cy="6143625"/>
          </a:xfrm>
          <a:prstGeom prst="rect">
            <a:avLst/>
          </a:prstGeom>
        </p:spPr>
        <p:txBody>
          <a:bodyPr lIns="91439" tIns="45719" rIns="91439" bIns="45719" anchor="t">
            <a:noAutofit/>
          </a:bodyPr>
          <a:lstStyle/>
          <a:p>
            <a:endParaRPr/>
          </a:p>
        </p:txBody>
      </p:sp>
      <p:sp>
        <p:nvSpPr>
          <p:cNvPr id="86"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388072092"/>
      </p:ext>
    </p:extLst>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Quote">
    <p:spTree>
      <p:nvGrpSpPr>
        <p:cNvPr id="1" name=""/>
        <p:cNvGrpSpPr/>
        <p:nvPr/>
      </p:nvGrpSpPr>
      <p:grpSpPr>
        <a:xfrm>
          <a:off x="0" y="0"/>
          <a:ext cx="0" cy="0"/>
          <a:chOff x="0" y="0"/>
          <a:chExt cx="0" cy="0"/>
        </a:xfrm>
      </p:grpSpPr>
      <p:sp>
        <p:nvSpPr>
          <p:cNvPr id="93" name="–Johnny Appleseed"/>
          <p:cNvSpPr txBox="1">
            <a:spLocks noGrp="1"/>
          </p:cNvSpPr>
          <p:nvPr>
            <p:ph type="body" sz="quarter" idx="13"/>
          </p:nvPr>
        </p:nvSpPr>
        <p:spPr>
          <a:xfrm>
            <a:off x="892969" y="4000500"/>
            <a:ext cx="7358063" cy="329899"/>
          </a:xfrm>
          <a:prstGeom prst="rect">
            <a:avLst/>
          </a:prstGeom>
        </p:spPr>
        <p:txBody>
          <a:bodyPr anchor="t">
            <a:spAutoFit/>
          </a:bodyPr>
          <a:lstStyle>
            <a:lvl1pPr marL="0" indent="0" algn="ctr">
              <a:spcBef>
                <a:spcPts val="0"/>
              </a:spcBef>
              <a:buSzTx/>
              <a:buNone/>
              <a:defRPr sz="1477"/>
            </a:lvl1pPr>
          </a:lstStyle>
          <a:p>
            <a:r>
              <a:t>–Johnny Appleseed</a:t>
            </a:r>
          </a:p>
        </p:txBody>
      </p:sp>
      <p:sp>
        <p:nvSpPr>
          <p:cNvPr id="94" name="“Type a quote here.”"/>
          <p:cNvSpPr txBox="1">
            <a:spLocks noGrp="1"/>
          </p:cNvSpPr>
          <p:nvPr>
            <p:ph type="body" sz="quarter" idx="14"/>
          </p:nvPr>
        </p:nvSpPr>
        <p:spPr>
          <a:xfrm>
            <a:off x="892969" y="2942211"/>
            <a:ext cx="7358063" cy="411010"/>
          </a:xfrm>
          <a:prstGeom prst="rect">
            <a:avLst/>
          </a:prstGeom>
        </p:spPr>
        <p:txBody>
          <a:bodyPr>
            <a:spAutoFit/>
          </a:bodyPr>
          <a:lstStyle>
            <a:lvl1pPr marL="0" indent="0" algn="ctr">
              <a:spcBef>
                <a:spcPts val="0"/>
              </a:spcBef>
              <a:buSzTx/>
              <a:buNone/>
            </a:lvl1pPr>
          </a:lstStyle>
          <a:p>
            <a:r>
              <a:t>“Type a quote here.”</a:t>
            </a:r>
          </a:p>
        </p:txBody>
      </p:sp>
      <p:sp>
        <p:nvSpPr>
          <p:cNvPr id="9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3026090369"/>
      </p:ext>
    </p:extLst>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type="tx">
  <p:cSld name="Photo">
    <p:spTree>
      <p:nvGrpSpPr>
        <p:cNvPr id="1" name=""/>
        <p:cNvGrpSpPr/>
        <p:nvPr/>
      </p:nvGrpSpPr>
      <p:grpSpPr>
        <a:xfrm>
          <a:off x="0" y="0"/>
          <a:ext cx="0" cy="0"/>
          <a:chOff x="0" y="0"/>
          <a:chExt cx="0" cy="0"/>
        </a:xfrm>
      </p:grpSpPr>
      <p:sp>
        <p:nvSpPr>
          <p:cNvPr id="102" name="Image"/>
          <p:cNvSpPr>
            <a:spLocks noGrp="1"/>
          </p:cNvSpPr>
          <p:nvPr>
            <p:ph type="pic" idx="13"/>
          </p:nvPr>
        </p:nvSpPr>
        <p:spPr>
          <a:xfrm>
            <a:off x="0" y="0"/>
            <a:ext cx="9144000" cy="6858000"/>
          </a:xfrm>
          <a:prstGeom prst="rect">
            <a:avLst/>
          </a:prstGeom>
        </p:spPr>
        <p:txBody>
          <a:bodyPr lIns="91439" tIns="45719" rIns="91439" bIns="45719" anchor="t">
            <a:noAutofit/>
          </a:bodyPr>
          <a:lstStyle/>
          <a:p>
            <a:endParaRPr/>
          </a:p>
        </p:txBody>
      </p:sp>
      <p:sp>
        <p:nvSpPr>
          <p:cNvPr id="10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691680810"/>
      </p:ext>
    </p:extLst>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cSld name="Title &amp; Subtitle">
    <p:spTree>
      <p:nvGrpSpPr>
        <p:cNvPr id="1" name=""/>
        <p:cNvGrpSpPr/>
        <p:nvPr/>
      </p:nvGrpSpPr>
      <p:grpSpPr>
        <a:xfrm>
          <a:off x="0" y="0"/>
          <a:ext cx="0" cy="0"/>
          <a:chOff x="0" y="0"/>
          <a:chExt cx="0" cy="0"/>
        </a:xfrm>
      </p:grpSpPr>
      <p:sp>
        <p:nvSpPr>
          <p:cNvPr id="11" name="Title Text"/>
          <p:cNvSpPr txBox="1">
            <a:spLocks noGrp="1"/>
          </p:cNvSpPr>
          <p:nvPr>
            <p:ph type="title"/>
          </p:nvPr>
        </p:nvSpPr>
        <p:spPr>
          <a:xfrm>
            <a:off x="250033" y="1437680"/>
            <a:ext cx="8643938" cy="2277070"/>
          </a:xfrm>
          <a:prstGeom prst="rect">
            <a:avLst/>
          </a:prstGeom>
        </p:spPr>
        <p:txBody>
          <a:bodyPr anchor="b"/>
          <a:lstStyle/>
          <a:p>
            <a:r>
              <a:t>Title Text</a:t>
            </a:r>
          </a:p>
        </p:txBody>
      </p:sp>
      <p:sp>
        <p:nvSpPr>
          <p:cNvPr id="12" name="Body Level One…"/>
          <p:cNvSpPr txBox="1">
            <a:spLocks noGrp="1"/>
          </p:cNvSpPr>
          <p:nvPr>
            <p:ph type="body" sz="quarter" idx="1"/>
          </p:nvPr>
        </p:nvSpPr>
        <p:spPr>
          <a:xfrm>
            <a:off x="250033" y="3705820"/>
            <a:ext cx="8643938" cy="910828"/>
          </a:xfrm>
          <a:prstGeom prst="rect">
            <a:avLst/>
          </a:prstGeom>
        </p:spPr>
        <p:txBody>
          <a:bodyPr anchor="t"/>
          <a:lstStyle>
            <a:lvl1pPr marL="0" indent="0" algn="ctr">
              <a:spcBef>
                <a:spcPts val="0"/>
              </a:spcBef>
              <a:buClr>
                <a:srgbClr val="535353"/>
              </a:buClr>
              <a:buSzTx/>
              <a:buNone/>
            </a:lvl1pPr>
            <a:lvl2pPr marL="0" indent="0" algn="ctr">
              <a:spcBef>
                <a:spcPts val="0"/>
              </a:spcBef>
              <a:buClr>
                <a:srgbClr val="535353"/>
              </a:buClr>
              <a:buSzTx/>
              <a:buNone/>
            </a:lvl2pPr>
            <a:lvl3pPr marL="0" indent="0" algn="ctr">
              <a:spcBef>
                <a:spcPts val="0"/>
              </a:spcBef>
              <a:buClr>
                <a:srgbClr val="535353"/>
              </a:buClr>
              <a:buSzTx/>
              <a:buNone/>
            </a:lvl3pPr>
            <a:lvl4pPr marL="0" indent="0" algn="ctr">
              <a:spcBef>
                <a:spcPts val="0"/>
              </a:spcBef>
              <a:buClr>
                <a:srgbClr val="535353"/>
              </a:buClr>
              <a:buSzTx/>
              <a:buNone/>
            </a:lvl4pPr>
            <a:lvl5pPr marL="0" indent="0" algn="ctr">
              <a:spcBef>
                <a:spcPts val="0"/>
              </a:spcBef>
              <a:buClr>
                <a:srgbClr val="535353"/>
              </a:buClr>
              <a:buSzTx/>
              <a:buNone/>
            </a:lvl5pPr>
          </a:lstStyle>
          <a:p>
            <a:r>
              <a:t>Body Level One</a:t>
            </a:r>
          </a:p>
          <a:p>
            <a:pPr lvl="1"/>
            <a:r>
              <a:t>Body Level Two</a:t>
            </a:r>
          </a:p>
          <a:p>
            <a:pPr lvl="2"/>
            <a:r>
              <a:t>Body Level Three</a:t>
            </a:r>
          </a:p>
          <a:p>
            <a:pPr lvl="3"/>
            <a:r>
              <a:t>Body Level Four</a:t>
            </a:r>
          </a:p>
          <a:p>
            <a:pPr lvl="4"/>
            <a:r>
              <a:t>Body Level Five</a:t>
            </a:r>
          </a:p>
        </p:txBody>
      </p:sp>
      <p:sp>
        <p:nvSpPr>
          <p:cNvPr id="13" name="Slide Number"/>
          <p:cNvSpPr txBox="1">
            <a:spLocks noGrp="1"/>
          </p:cNvSpPr>
          <p:nvPr>
            <p:ph type="sldNum" sz="quarter" idx="2"/>
          </p:nvPr>
        </p:nvSpPr>
        <p:spPr>
          <a:prstGeom prst="rect">
            <a:avLst/>
          </a:prstGeom>
        </p:spPr>
        <p:txBody>
          <a:bodyPr/>
          <a:lstStyle/>
          <a:p>
            <a:fld id="{86CB4B4D-7CA3-9044-876B-883B54F8677D}" type="slidenum">
              <a:t>‹#›</a:t>
            </a:fld>
            <a:endParaRPr dirty="0"/>
          </a:p>
        </p:txBody>
      </p:sp>
      <p:pic>
        <p:nvPicPr>
          <p:cNvPr id="5" name="Image" descr="Image">
            <a:extLst>
              <a:ext uri="{FF2B5EF4-FFF2-40B4-BE49-F238E27FC236}">
                <a16:creationId xmlns:a16="http://schemas.microsoft.com/office/drawing/2014/main" id="{1CC2C60D-BAFC-FF44-B8EA-912335A626C3}"/>
              </a:ext>
            </a:extLst>
          </p:cNvPr>
          <p:cNvPicPr>
            <a:picLocks noChangeAspect="1"/>
          </p:cNvPicPr>
          <p:nvPr userDrawn="1"/>
        </p:nvPicPr>
        <p:blipFill>
          <a:blip r:embed="rId2"/>
          <a:srcRect l="4006" r="3850" b="117"/>
          <a:stretch>
            <a:fillRect/>
          </a:stretch>
        </p:blipFill>
        <p:spPr>
          <a:xfrm>
            <a:off x="8328161" y="6019611"/>
            <a:ext cx="554757" cy="601359"/>
          </a:xfrm>
          <a:custGeom>
            <a:avLst/>
            <a:gdLst/>
            <a:ahLst/>
            <a:cxnLst>
              <a:cxn ang="0">
                <a:pos x="wd2" y="hd2"/>
              </a:cxn>
              <a:cxn ang="5400000">
                <a:pos x="wd2" y="hd2"/>
              </a:cxn>
              <a:cxn ang="10800000">
                <a:pos x="wd2" y="hd2"/>
              </a:cxn>
              <a:cxn ang="16200000">
                <a:pos x="wd2" y="hd2"/>
              </a:cxn>
            </a:cxnLst>
            <a:rect l="0" t="0" r="r" b="b"/>
            <a:pathLst>
              <a:path w="21557" h="21600" extrusionOk="0">
                <a:moveTo>
                  <a:pt x="0" y="0"/>
                </a:moveTo>
                <a:lnTo>
                  <a:pt x="0" y="1383"/>
                </a:lnTo>
                <a:cubicBezTo>
                  <a:pt x="0" y="3017"/>
                  <a:pt x="149" y="5264"/>
                  <a:pt x="368" y="6876"/>
                </a:cubicBezTo>
                <a:cubicBezTo>
                  <a:pt x="775" y="9856"/>
                  <a:pt x="1539" y="12036"/>
                  <a:pt x="3003" y="14383"/>
                </a:cubicBezTo>
                <a:cubicBezTo>
                  <a:pt x="3393" y="15008"/>
                  <a:pt x="3690" y="15552"/>
                  <a:pt x="3654" y="15586"/>
                </a:cubicBezTo>
                <a:cubicBezTo>
                  <a:pt x="3542" y="15693"/>
                  <a:pt x="992" y="15279"/>
                  <a:pt x="260" y="15035"/>
                </a:cubicBezTo>
                <a:cubicBezTo>
                  <a:pt x="-43" y="14934"/>
                  <a:pt x="482" y="15441"/>
                  <a:pt x="1485" y="16218"/>
                </a:cubicBezTo>
                <a:cubicBezTo>
                  <a:pt x="1932" y="16563"/>
                  <a:pt x="2258" y="16878"/>
                  <a:pt x="2212" y="16919"/>
                </a:cubicBezTo>
                <a:cubicBezTo>
                  <a:pt x="2165" y="16961"/>
                  <a:pt x="1733" y="17117"/>
                  <a:pt x="1247" y="17260"/>
                </a:cubicBezTo>
                <a:cubicBezTo>
                  <a:pt x="761" y="17403"/>
                  <a:pt x="319" y="17550"/>
                  <a:pt x="271" y="17591"/>
                </a:cubicBezTo>
                <a:cubicBezTo>
                  <a:pt x="163" y="17682"/>
                  <a:pt x="541" y="17791"/>
                  <a:pt x="2082" y="18122"/>
                </a:cubicBezTo>
                <a:cubicBezTo>
                  <a:pt x="3933" y="18520"/>
                  <a:pt x="3792" y="18463"/>
                  <a:pt x="3827" y="18854"/>
                </a:cubicBezTo>
                <a:lnTo>
                  <a:pt x="3860" y="19194"/>
                </a:lnTo>
                <a:lnTo>
                  <a:pt x="4814" y="19315"/>
                </a:lnTo>
                <a:cubicBezTo>
                  <a:pt x="7693" y="19660"/>
                  <a:pt x="7470" y="19608"/>
                  <a:pt x="7981" y="20016"/>
                </a:cubicBezTo>
                <a:cubicBezTo>
                  <a:pt x="8527" y="20453"/>
                  <a:pt x="9029" y="20769"/>
                  <a:pt x="9976" y="21259"/>
                </a:cubicBezTo>
                <a:lnTo>
                  <a:pt x="10659" y="21600"/>
                </a:lnTo>
                <a:lnTo>
                  <a:pt x="10822" y="21600"/>
                </a:lnTo>
                <a:lnTo>
                  <a:pt x="11245" y="21400"/>
                </a:lnTo>
                <a:cubicBezTo>
                  <a:pt x="12022" y="21017"/>
                  <a:pt x="12592" y="20662"/>
                  <a:pt x="13316" y="20127"/>
                </a:cubicBezTo>
                <a:lnTo>
                  <a:pt x="14010" y="19615"/>
                </a:lnTo>
                <a:lnTo>
                  <a:pt x="15821" y="19395"/>
                </a:lnTo>
                <a:lnTo>
                  <a:pt x="17621" y="19174"/>
                </a:lnTo>
                <a:lnTo>
                  <a:pt x="17675" y="18844"/>
                </a:lnTo>
                <a:cubicBezTo>
                  <a:pt x="17738" y="18445"/>
                  <a:pt x="17776" y="18427"/>
                  <a:pt x="19074" y="18172"/>
                </a:cubicBezTo>
                <a:cubicBezTo>
                  <a:pt x="20471" y="17897"/>
                  <a:pt x="21252" y="17681"/>
                  <a:pt x="21145" y="17591"/>
                </a:cubicBezTo>
                <a:cubicBezTo>
                  <a:pt x="21097" y="17550"/>
                  <a:pt x="20655" y="17403"/>
                  <a:pt x="20169" y="17260"/>
                </a:cubicBezTo>
                <a:cubicBezTo>
                  <a:pt x="19683" y="17117"/>
                  <a:pt x="19247" y="16967"/>
                  <a:pt x="19204" y="16929"/>
                </a:cubicBezTo>
                <a:cubicBezTo>
                  <a:pt x="19161" y="16891"/>
                  <a:pt x="19538" y="16552"/>
                  <a:pt x="20039" y="16177"/>
                </a:cubicBezTo>
                <a:cubicBezTo>
                  <a:pt x="20539" y="15803"/>
                  <a:pt x="21041" y="15395"/>
                  <a:pt x="21156" y="15275"/>
                </a:cubicBezTo>
                <a:lnTo>
                  <a:pt x="21362" y="15055"/>
                </a:lnTo>
                <a:lnTo>
                  <a:pt x="21102" y="15125"/>
                </a:lnTo>
                <a:cubicBezTo>
                  <a:pt x="20088" y="15371"/>
                  <a:pt x="17970" y="15688"/>
                  <a:pt x="17881" y="15606"/>
                </a:cubicBezTo>
                <a:cubicBezTo>
                  <a:pt x="17814" y="15544"/>
                  <a:pt x="17980" y="15199"/>
                  <a:pt x="18369" y="14604"/>
                </a:cubicBezTo>
                <a:cubicBezTo>
                  <a:pt x="20504" y="11331"/>
                  <a:pt x="21262" y="8225"/>
                  <a:pt x="21481" y="1955"/>
                </a:cubicBezTo>
                <a:lnTo>
                  <a:pt x="21557" y="0"/>
                </a:lnTo>
                <a:lnTo>
                  <a:pt x="11223" y="0"/>
                </a:lnTo>
                <a:lnTo>
                  <a:pt x="10312" y="0"/>
                </a:lnTo>
                <a:lnTo>
                  <a:pt x="0" y="0"/>
                </a:lnTo>
                <a:close/>
              </a:path>
            </a:pathLst>
          </a:custGeom>
          <a:ln w="12700">
            <a:miter lim="400000"/>
          </a:ln>
        </p:spPr>
      </p:pic>
      <p:pic>
        <p:nvPicPr>
          <p:cNvPr id="6" name="Image" descr="Image">
            <a:extLst>
              <a:ext uri="{FF2B5EF4-FFF2-40B4-BE49-F238E27FC236}">
                <a16:creationId xmlns:a16="http://schemas.microsoft.com/office/drawing/2014/main" id="{B3F7FE23-E82A-5544-91C1-1E45F9FC01F0}"/>
              </a:ext>
            </a:extLst>
          </p:cNvPr>
          <p:cNvPicPr>
            <a:picLocks noChangeAspect="1"/>
          </p:cNvPicPr>
          <p:nvPr userDrawn="1"/>
        </p:nvPicPr>
        <p:blipFill>
          <a:blip r:embed="rId3"/>
          <a:stretch>
            <a:fillRect/>
          </a:stretch>
        </p:blipFill>
        <p:spPr>
          <a:xfrm>
            <a:off x="4315664" y="6019575"/>
            <a:ext cx="3585407" cy="601424"/>
          </a:xfrm>
          <a:prstGeom prst="rect">
            <a:avLst/>
          </a:prstGeom>
          <a:ln w="12700">
            <a:miter lim="400000"/>
          </a:ln>
        </p:spPr>
      </p:pic>
    </p:spTree>
    <p:extLst>
      <p:ext uri="{BB962C8B-B14F-4D97-AF65-F5344CB8AC3E}">
        <p14:creationId xmlns:p14="http://schemas.microsoft.com/office/powerpoint/2010/main" val="962577571"/>
      </p:ext>
    </p:extLst>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A4997B36-E57D-4366-91E8-03273DE23F0A}" type="datetime1">
              <a:rPr lang="en-GB" smtClean="0"/>
              <a:t>02/09/2024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89C2275-B63D-41DB-BBD6-E28B988058A7}" type="slidenum">
              <a:rPr lang="en-GB" smtClean="0"/>
              <a:t>‹#›</a:t>
            </a:fld>
            <a:endParaRPr lang="en-GB" dirty="0"/>
          </a:p>
        </p:txBody>
      </p:sp>
    </p:spTree>
    <p:extLst>
      <p:ext uri="{BB962C8B-B14F-4D97-AF65-F5344CB8AC3E}">
        <p14:creationId xmlns:p14="http://schemas.microsoft.com/office/powerpoint/2010/main" val="382675613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9AB03A6E-78F6-4428-9951-524141DD5791}"/>
              </a:ext>
            </a:extLst>
          </p:cNvPr>
          <p:cNvSpPr>
            <a:spLocks noGrp="1" noChangeArrowheads="1"/>
          </p:cNvSpPr>
          <p:nvPr>
            <p:ph type="dt" sz="half" idx="10"/>
          </p:nvPr>
        </p:nvSpPr>
        <p:spPr>
          <a:ln/>
        </p:spPr>
        <p:txBody>
          <a:bodyPr/>
          <a:lstStyle>
            <a:lvl1pPr>
              <a:defRPr/>
            </a:lvl1pPr>
          </a:lstStyle>
          <a:p>
            <a:pPr>
              <a:defRPr/>
            </a:pPr>
            <a:endParaRPr lang="en-GB"/>
          </a:p>
        </p:txBody>
      </p:sp>
      <p:sp>
        <p:nvSpPr>
          <p:cNvPr id="3" name="Rectangle 5">
            <a:extLst>
              <a:ext uri="{FF2B5EF4-FFF2-40B4-BE49-F238E27FC236}">
                <a16:creationId xmlns:a16="http://schemas.microsoft.com/office/drawing/2014/main" id="{FB4DB974-5D3F-4685-A77B-77F67847B4BE}"/>
              </a:ext>
            </a:extLst>
          </p:cNvPr>
          <p:cNvSpPr>
            <a:spLocks noGrp="1" noChangeArrowheads="1"/>
          </p:cNvSpPr>
          <p:nvPr>
            <p:ph type="ftr" sz="quarter" idx="11"/>
          </p:nvPr>
        </p:nvSpPr>
        <p:spPr>
          <a:ln/>
        </p:spPr>
        <p:txBody>
          <a:bodyPr/>
          <a:lstStyle>
            <a:lvl1pPr>
              <a:defRPr/>
            </a:lvl1pPr>
          </a:lstStyle>
          <a:p>
            <a:pPr>
              <a:defRPr/>
            </a:pPr>
            <a:endParaRPr lang="en-GB"/>
          </a:p>
        </p:txBody>
      </p:sp>
      <p:sp>
        <p:nvSpPr>
          <p:cNvPr id="4" name="Rectangle 6">
            <a:extLst>
              <a:ext uri="{FF2B5EF4-FFF2-40B4-BE49-F238E27FC236}">
                <a16:creationId xmlns:a16="http://schemas.microsoft.com/office/drawing/2014/main" id="{25B5B419-6F8E-4A40-B29A-17746345B499}"/>
              </a:ext>
            </a:extLst>
          </p:cNvPr>
          <p:cNvSpPr>
            <a:spLocks noGrp="1" noChangeArrowheads="1"/>
          </p:cNvSpPr>
          <p:nvPr>
            <p:ph type="sldNum" sz="quarter" idx="12"/>
          </p:nvPr>
        </p:nvSpPr>
        <p:spPr>
          <a:ln/>
        </p:spPr>
        <p:txBody>
          <a:bodyPr/>
          <a:lstStyle>
            <a:lvl1pPr>
              <a:defRPr/>
            </a:lvl1pPr>
          </a:lstStyle>
          <a:p>
            <a:pPr>
              <a:defRPr/>
            </a:pPr>
            <a:fld id="{3A245E68-7AF6-4E69-A82E-250FC8090B4F}" type="slidenum">
              <a:rPr lang="en-GB" altLang="en-US"/>
              <a:pPr>
                <a:defRPr/>
              </a:pPr>
              <a:t>‹#›</a:t>
            </a:fld>
            <a:endParaRPr lang="en-GB" altLang="en-US"/>
          </a:p>
        </p:txBody>
      </p:sp>
    </p:spTree>
    <p:extLst>
      <p:ext uri="{BB962C8B-B14F-4D97-AF65-F5344CB8AC3E}">
        <p14:creationId xmlns:p14="http://schemas.microsoft.com/office/powerpoint/2010/main" val="37556538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1.tif"/><Relationship Id="rId3" Type="http://schemas.openxmlformats.org/officeDocument/2006/relationships/slideLayout" Target="../slideLayouts/slideLayout14.xml"/><Relationship Id="rId7"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5" Type="http://schemas.openxmlformats.org/officeDocument/2006/relationships/slideLayout" Target="../slideLayouts/slideLayout16.xml"/><Relationship Id="rId10" Type="http://schemas.openxmlformats.org/officeDocument/2006/relationships/image" Target="../media/image3.png"/><Relationship Id="rId4" Type="http://schemas.openxmlformats.org/officeDocument/2006/relationships/slideLayout" Target="../slideLayouts/slideLayout15.xml"/><Relationship Id="rId9"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6400C8F-5F40-48F6-9D75-372FD4B7D7E5}" type="datetimeFigureOut">
              <a:rPr lang="en-GB" smtClean="0"/>
              <a:pPr/>
              <a:t>02/09/2024</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D18DA6F-8FF0-49E1-8485-E45239D01EC3}" type="slidenum">
              <a:rPr lang="en-GB" smtClean="0"/>
              <a:pPr/>
              <a:t>‹#›</a:t>
            </a:fld>
            <a:endParaRPr lang="en-GB"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Text"/>
          <p:cNvSpPr txBox="1">
            <a:spLocks noGrp="1"/>
          </p:cNvSpPr>
          <p:nvPr>
            <p:ph type="title"/>
          </p:nvPr>
        </p:nvSpPr>
        <p:spPr>
          <a:xfrm>
            <a:off x="250031" y="178594"/>
            <a:ext cx="8643938" cy="171450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normAutofit/>
          </a:bodyPr>
          <a:lstStyle/>
          <a:p>
            <a:r>
              <a:t>Title Text</a:t>
            </a:r>
          </a:p>
        </p:txBody>
      </p:sp>
      <p:sp>
        <p:nvSpPr>
          <p:cNvPr id="3" name="Body Level One…"/>
          <p:cNvSpPr txBox="1">
            <a:spLocks noGrp="1"/>
          </p:cNvSpPr>
          <p:nvPr>
            <p:ph type="body" idx="1"/>
          </p:nvPr>
        </p:nvSpPr>
        <p:spPr>
          <a:xfrm>
            <a:off x="250031" y="1919884"/>
            <a:ext cx="8643938" cy="442912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normAutofit/>
          </a:bodyPr>
          <a:lstStyle/>
          <a:p>
            <a:r>
              <a:t>Body Level One</a:t>
            </a:r>
          </a:p>
          <a:p>
            <a:pPr lvl="1"/>
            <a:r>
              <a:t>Body Level Two</a:t>
            </a:r>
          </a:p>
          <a:p>
            <a:pPr lvl="2"/>
            <a:r>
              <a:t>Body Level Three</a:t>
            </a:r>
          </a:p>
          <a:p>
            <a:pPr lvl="3"/>
            <a:r>
              <a:t>Body Level Four</a:t>
            </a:r>
          </a:p>
          <a:p>
            <a:pPr lvl="4"/>
            <a:r>
              <a:t>Body Level Five</a:t>
            </a:r>
          </a:p>
        </p:txBody>
      </p:sp>
      <p:sp>
        <p:nvSpPr>
          <p:cNvPr id="4" name="Slide Number"/>
          <p:cNvSpPr txBox="1">
            <a:spLocks noGrp="1"/>
          </p:cNvSpPr>
          <p:nvPr>
            <p:ph type="sldNum" sz="quarter" idx="2"/>
          </p:nvPr>
        </p:nvSpPr>
        <p:spPr>
          <a:xfrm>
            <a:off x="4446984" y="6520047"/>
            <a:ext cx="248466" cy="248658"/>
          </a:xfrm>
          <a:prstGeom prst="rect">
            <a:avLst/>
          </a:prstGeom>
          <a:ln w="12700">
            <a:miter lim="400000"/>
          </a:ln>
        </p:spPr>
        <p:txBody>
          <a:bodyPr wrap="none" lIns="50800" tIns="50800" rIns="50800" bIns="50800" anchor="b">
            <a:spAutoFit/>
          </a:bodyPr>
          <a:lstStyle>
            <a:lvl1pPr>
              <a:defRPr sz="949"/>
            </a:lvl1pPr>
          </a:lstStyle>
          <a:p>
            <a:fld id="{86CB4B4D-7CA3-9044-876B-883B54F8677D}" type="slidenum">
              <a:t>‹#›</a:t>
            </a:fld>
            <a:endParaRPr/>
          </a:p>
        </p:txBody>
      </p:sp>
      <p:pic>
        <p:nvPicPr>
          <p:cNvPr id="5" name="Image" descr="Image">
            <a:extLst>
              <a:ext uri="{FF2B5EF4-FFF2-40B4-BE49-F238E27FC236}">
                <a16:creationId xmlns:a16="http://schemas.microsoft.com/office/drawing/2014/main" id="{9CD5F3C0-E18A-A04A-A8FB-D09E2E897DDB}"/>
              </a:ext>
            </a:extLst>
          </p:cNvPr>
          <p:cNvPicPr>
            <a:picLocks noChangeAspect="1"/>
          </p:cNvPicPr>
          <p:nvPr userDrawn="1"/>
        </p:nvPicPr>
        <p:blipFill>
          <a:blip r:embed="rId8"/>
          <a:srcRect l="4006" r="3850" b="117"/>
          <a:stretch>
            <a:fillRect/>
          </a:stretch>
        </p:blipFill>
        <p:spPr>
          <a:xfrm>
            <a:off x="8328158" y="6019608"/>
            <a:ext cx="554757" cy="601359"/>
          </a:xfrm>
          <a:custGeom>
            <a:avLst/>
            <a:gdLst/>
            <a:ahLst/>
            <a:cxnLst>
              <a:cxn ang="0">
                <a:pos x="wd2" y="hd2"/>
              </a:cxn>
              <a:cxn ang="5400000">
                <a:pos x="wd2" y="hd2"/>
              </a:cxn>
              <a:cxn ang="10800000">
                <a:pos x="wd2" y="hd2"/>
              </a:cxn>
              <a:cxn ang="16200000">
                <a:pos x="wd2" y="hd2"/>
              </a:cxn>
            </a:cxnLst>
            <a:rect l="0" t="0" r="r" b="b"/>
            <a:pathLst>
              <a:path w="21557" h="21600" extrusionOk="0">
                <a:moveTo>
                  <a:pt x="0" y="0"/>
                </a:moveTo>
                <a:lnTo>
                  <a:pt x="0" y="1383"/>
                </a:lnTo>
                <a:cubicBezTo>
                  <a:pt x="0" y="3017"/>
                  <a:pt x="149" y="5264"/>
                  <a:pt x="368" y="6876"/>
                </a:cubicBezTo>
                <a:cubicBezTo>
                  <a:pt x="775" y="9856"/>
                  <a:pt x="1539" y="12036"/>
                  <a:pt x="3003" y="14383"/>
                </a:cubicBezTo>
                <a:cubicBezTo>
                  <a:pt x="3393" y="15008"/>
                  <a:pt x="3690" y="15552"/>
                  <a:pt x="3654" y="15586"/>
                </a:cubicBezTo>
                <a:cubicBezTo>
                  <a:pt x="3542" y="15693"/>
                  <a:pt x="992" y="15279"/>
                  <a:pt x="260" y="15035"/>
                </a:cubicBezTo>
                <a:cubicBezTo>
                  <a:pt x="-43" y="14934"/>
                  <a:pt x="482" y="15441"/>
                  <a:pt x="1485" y="16218"/>
                </a:cubicBezTo>
                <a:cubicBezTo>
                  <a:pt x="1932" y="16563"/>
                  <a:pt x="2258" y="16878"/>
                  <a:pt x="2212" y="16919"/>
                </a:cubicBezTo>
                <a:cubicBezTo>
                  <a:pt x="2165" y="16961"/>
                  <a:pt x="1733" y="17117"/>
                  <a:pt x="1247" y="17260"/>
                </a:cubicBezTo>
                <a:cubicBezTo>
                  <a:pt x="761" y="17403"/>
                  <a:pt x="319" y="17550"/>
                  <a:pt x="271" y="17591"/>
                </a:cubicBezTo>
                <a:cubicBezTo>
                  <a:pt x="163" y="17682"/>
                  <a:pt x="541" y="17791"/>
                  <a:pt x="2082" y="18122"/>
                </a:cubicBezTo>
                <a:cubicBezTo>
                  <a:pt x="3933" y="18520"/>
                  <a:pt x="3792" y="18463"/>
                  <a:pt x="3827" y="18854"/>
                </a:cubicBezTo>
                <a:lnTo>
                  <a:pt x="3860" y="19194"/>
                </a:lnTo>
                <a:lnTo>
                  <a:pt x="4814" y="19315"/>
                </a:lnTo>
                <a:cubicBezTo>
                  <a:pt x="7693" y="19660"/>
                  <a:pt x="7470" y="19608"/>
                  <a:pt x="7981" y="20016"/>
                </a:cubicBezTo>
                <a:cubicBezTo>
                  <a:pt x="8527" y="20453"/>
                  <a:pt x="9029" y="20769"/>
                  <a:pt x="9976" y="21259"/>
                </a:cubicBezTo>
                <a:lnTo>
                  <a:pt x="10659" y="21600"/>
                </a:lnTo>
                <a:lnTo>
                  <a:pt x="10822" y="21600"/>
                </a:lnTo>
                <a:lnTo>
                  <a:pt x="11245" y="21400"/>
                </a:lnTo>
                <a:cubicBezTo>
                  <a:pt x="12022" y="21017"/>
                  <a:pt x="12592" y="20662"/>
                  <a:pt x="13316" y="20127"/>
                </a:cubicBezTo>
                <a:lnTo>
                  <a:pt x="14010" y="19615"/>
                </a:lnTo>
                <a:lnTo>
                  <a:pt x="15821" y="19395"/>
                </a:lnTo>
                <a:lnTo>
                  <a:pt x="17621" y="19174"/>
                </a:lnTo>
                <a:lnTo>
                  <a:pt x="17675" y="18844"/>
                </a:lnTo>
                <a:cubicBezTo>
                  <a:pt x="17738" y="18445"/>
                  <a:pt x="17776" y="18427"/>
                  <a:pt x="19074" y="18172"/>
                </a:cubicBezTo>
                <a:cubicBezTo>
                  <a:pt x="20471" y="17897"/>
                  <a:pt x="21252" y="17681"/>
                  <a:pt x="21145" y="17591"/>
                </a:cubicBezTo>
                <a:cubicBezTo>
                  <a:pt x="21097" y="17550"/>
                  <a:pt x="20655" y="17403"/>
                  <a:pt x="20169" y="17260"/>
                </a:cubicBezTo>
                <a:cubicBezTo>
                  <a:pt x="19683" y="17117"/>
                  <a:pt x="19247" y="16967"/>
                  <a:pt x="19204" y="16929"/>
                </a:cubicBezTo>
                <a:cubicBezTo>
                  <a:pt x="19161" y="16891"/>
                  <a:pt x="19538" y="16552"/>
                  <a:pt x="20039" y="16177"/>
                </a:cubicBezTo>
                <a:cubicBezTo>
                  <a:pt x="20539" y="15803"/>
                  <a:pt x="21041" y="15395"/>
                  <a:pt x="21156" y="15275"/>
                </a:cubicBezTo>
                <a:lnTo>
                  <a:pt x="21362" y="15055"/>
                </a:lnTo>
                <a:lnTo>
                  <a:pt x="21102" y="15125"/>
                </a:lnTo>
                <a:cubicBezTo>
                  <a:pt x="20088" y="15371"/>
                  <a:pt x="17970" y="15688"/>
                  <a:pt x="17881" y="15606"/>
                </a:cubicBezTo>
                <a:cubicBezTo>
                  <a:pt x="17814" y="15544"/>
                  <a:pt x="17980" y="15199"/>
                  <a:pt x="18369" y="14604"/>
                </a:cubicBezTo>
                <a:cubicBezTo>
                  <a:pt x="20504" y="11331"/>
                  <a:pt x="21262" y="8225"/>
                  <a:pt x="21481" y="1955"/>
                </a:cubicBezTo>
                <a:lnTo>
                  <a:pt x="21557" y="0"/>
                </a:lnTo>
                <a:lnTo>
                  <a:pt x="11223" y="0"/>
                </a:lnTo>
                <a:lnTo>
                  <a:pt x="10312" y="0"/>
                </a:lnTo>
                <a:lnTo>
                  <a:pt x="0" y="0"/>
                </a:lnTo>
                <a:close/>
              </a:path>
            </a:pathLst>
          </a:custGeom>
          <a:ln w="12700">
            <a:miter lim="400000"/>
          </a:ln>
        </p:spPr>
      </p:pic>
      <p:pic>
        <p:nvPicPr>
          <p:cNvPr id="6" name="Image" descr="Image">
            <a:extLst>
              <a:ext uri="{FF2B5EF4-FFF2-40B4-BE49-F238E27FC236}">
                <a16:creationId xmlns:a16="http://schemas.microsoft.com/office/drawing/2014/main" id="{73FEF574-1ABC-9246-A5B1-88B2E983A3CC}"/>
              </a:ext>
            </a:extLst>
          </p:cNvPr>
          <p:cNvPicPr>
            <a:picLocks noChangeAspect="1"/>
          </p:cNvPicPr>
          <p:nvPr userDrawn="1"/>
        </p:nvPicPr>
        <p:blipFill>
          <a:blip r:embed="rId9"/>
          <a:stretch>
            <a:fillRect/>
          </a:stretch>
        </p:blipFill>
        <p:spPr>
          <a:xfrm>
            <a:off x="4315662" y="6019575"/>
            <a:ext cx="3585407" cy="601424"/>
          </a:xfrm>
          <a:prstGeom prst="rect">
            <a:avLst/>
          </a:prstGeom>
          <a:ln w="12700">
            <a:miter lim="400000"/>
          </a:ln>
        </p:spPr>
      </p:pic>
      <p:pic>
        <p:nvPicPr>
          <p:cNvPr id="7" name="Picture 6"/>
          <p:cNvPicPr>
            <a:picLocks noChangeAspect="1"/>
          </p:cNvPicPr>
          <p:nvPr userDrawn="1"/>
        </p:nvPicPr>
        <p:blipFill>
          <a:blip r:embed="rId10"/>
          <a:stretch>
            <a:fillRect/>
          </a:stretch>
        </p:blipFill>
        <p:spPr>
          <a:xfrm>
            <a:off x="603448" y="6049800"/>
            <a:ext cx="3712214" cy="411516"/>
          </a:xfrm>
          <a:prstGeom prst="rect">
            <a:avLst/>
          </a:prstGeom>
        </p:spPr>
      </p:pic>
    </p:spTree>
    <p:extLst>
      <p:ext uri="{BB962C8B-B14F-4D97-AF65-F5344CB8AC3E}">
        <p14:creationId xmlns:p14="http://schemas.microsoft.com/office/powerpoint/2010/main" val="34767845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Lst>
  <p:transition spd="med"/>
  <p:hf sldNum="0" hdr="0" ftr="0"/>
  <p:txStyles>
    <p:titleStyle>
      <a:lvl1pPr marL="0" marR="0" indent="0" algn="ctr" defTabSz="308063" rtl="0" latinLnBrk="0">
        <a:lnSpc>
          <a:spcPct val="100000"/>
        </a:lnSpc>
        <a:spcBef>
          <a:spcPts val="0"/>
        </a:spcBef>
        <a:spcAft>
          <a:spcPts val="0"/>
        </a:spcAft>
        <a:buClrTx/>
        <a:buSzTx/>
        <a:buFontTx/>
        <a:buNone/>
        <a:tabLst/>
        <a:defRPr sz="3797" b="0" i="0" u="none" strike="noStrike" cap="all" spc="0" baseline="0">
          <a:ln>
            <a:noFill/>
          </a:ln>
          <a:solidFill>
            <a:srgbClr val="535353"/>
          </a:solidFill>
          <a:uFillTx/>
          <a:latin typeface="+mn-lt"/>
          <a:ea typeface="+mn-ea"/>
          <a:cs typeface="+mn-cs"/>
          <a:sym typeface="Gill Sans Light"/>
        </a:defRPr>
      </a:lvl1pPr>
      <a:lvl2pPr marL="0" marR="0" indent="0" algn="ctr" defTabSz="308063" rtl="0" latinLnBrk="0">
        <a:lnSpc>
          <a:spcPct val="100000"/>
        </a:lnSpc>
        <a:spcBef>
          <a:spcPts val="0"/>
        </a:spcBef>
        <a:spcAft>
          <a:spcPts val="0"/>
        </a:spcAft>
        <a:buClrTx/>
        <a:buSzTx/>
        <a:buFontTx/>
        <a:buNone/>
        <a:tabLst/>
        <a:defRPr sz="3797" b="0" i="0" u="none" strike="noStrike" cap="all" spc="0" baseline="0">
          <a:ln>
            <a:noFill/>
          </a:ln>
          <a:solidFill>
            <a:srgbClr val="535353"/>
          </a:solidFill>
          <a:uFillTx/>
          <a:latin typeface="+mn-lt"/>
          <a:ea typeface="+mn-ea"/>
          <a:cs typeface="+mn-cs"/>
          <a:sym typeface="Gill Sans Light"/>
        </a:defRPr>
      </a:lvl2pPr>
      <a:lvl3pPr marL="0" marR="0" indent="0" algn="ctr" defTabSz="308063" rtl="0" latinLnBrk="0">
        <a:lnSpc>
          <a:spcPct val="100000"/>
        </a:lnSpc>
        <a:spcBef>
          <a:spcPts val="0"/>
        </a:spcBef>
        <a:spcAft>
          <a:spcPts val="0"/>
        </a:spcAft>
        <a:buClrTx/>
        <a:buSzTx/>
        <a:buFontTx/>
        <a:buNone/>
        <a:tabLst/>
        <a:defRPr sz="3797" b="0" i="0" u="none" strike="noStrike" cap="all" spc="0" baseline="0">
          <a:ln>
            <a:noFill/>
          </a:ln>
          <a:solidFill>
            <a:srgbClr val="535353"/>
          </a:solidFill>
          <a:uFillTx/>
          <a:latin typeface="+mn-lt"/>
          <a:ea typeface="+mn-ea"/>
          <a:cs typeface="+mn-cs"/>
          <a:sym typeface="Gill Sans Light"/>
        </a:defRPr>
      </a:lvl3pPr>
      <a:lvl4pPr marL="0" marR="0" indent="0" algn="ctr" defTabSz="308063" rtl="0" latinLnBrk="0">
        <a:lnSpc>
          <a:spcPct val="100000"/>
        </a:lnSpc>
        <a:spcBef>
          <a:spcPts val="0"/>
        </a:spcBef>
        <a:spcAft>
          <a:spcPts val="0"/>
        </a:spcAft>
        <a:buClrTx/>
        <a:buSzTx/>
        <a:buFontTx/>
        <a:buNone/>
        <a:tabLst/>
        <a:defRPr sz="3797" b="0" i="0" u="none" strike="noStrike" cap="all" spc="0" baseline="0">
          <a:ln>
            <a:noFill/>
          </a:ln>
          <a:solidFill>
            <a:srgbClr val="535353"/>
          </a:solidFill>
          <a:uFillTx/>
          <a:latin typeface="+mn-lt"/>
          <a:ea typeface="+mn-ea"/>
          <a:cs typeface="+mn-cs"/>
          <a:sym typeface="Gill Sans Light"/>
        </a:defRPr>
      </a:lvl4pPr>
      <a:lvl5pPr marL="0" marR="0" indent="0" algn="ctr" defTabSz="308063" rtl="0" latinLnBrk="0">
        <a:lnSpc>
          <a:spcPct val="100000"/>
        </a:lnSpc>
        <a:spcBef>
          <a:spcPts val="0"/>
        </a:spcBef>
        <a:spcAft>
          <a:spcPts val="0"/>
        </a:spcAft>
        <a:buClrTx/>
        <a:buSzTx/>
        <a:buFontTx/>
        <a:buNone/>
        <a:tabLst/>
        <a:defRPr sz="3797" b="0" i="0" u="none" strike="noStrike" cap="all" spc="0" baseline="0">
          <a:ln>
            <a:noFill/>
          </a:ln>
          <a:solidFill>
            <a:srgbClr val="535353"/>
          </a:solidFill>
          <a:uFillTx/>
          <a:latin typeface="+mn-lt"/>
          <a:ea typeface="+mn-ea"/>
          <a:cs typeface="+mn-cs"/>
          <a:sym typeface="Gill Sans Light"/>
        </a:defRPr>
      </a:lvl5pPr>
      <a:lvl6pPr marL="0" marR="0" indent="0" algn="ctr" defTabSz="308063" rtl="0" latinLnBrk="0">
        <a:lnSpc>
          <a:spcPct val="100000"/>
        </a:lnSpc>
        <a:spcBef>
          <a:spcPts val="0"/>
        </a:spcBef>
        <a:spcAft>
          <a:spcPts val="0"/>
        </a:spcAft>
        <a:buClrTx/>
        <a:buSzTx/>
        <a:buFontTx/>
        <a:buNone/>
        <a:tabLst/>
        <a:defRPr sz="3797" b="0" i="0" u="none" strike="noStrike" cap="all" spc="0" baseline="0">
          <a:ln>
            <a:noFill/>
          </a:ln>
          <a:solidFill>
            <a:srgbClr val="535353"/>
          </a:solidFill>
          <a:uFillTx/>
          <a:latin typeface="+mn-lt"/>
          <a:ea typeface="+mn-ea"/>
          <a:cs typeface="+mn-cs"/>
          <a:sym typeface="Gill Sans Light"/>
        </a:defRPr>
      </a:lvl6pPr>
      <a:lvl7pPr marL="0" marR="0" indent="0" algn="ctr" defTabSz="308063" rtl="0" latinLnBrk="0">
        <a:lnSpc>
          <a:spcPct val="100000"/>
        </a:lnSpc>
        <a:spcBef>
          <a:spcPts val="0"/>
        </a:spcBef>
        <a:spcAft>
          <a:spcPts val="0"/>
        </a:spcAft>
        <a:buClrTx/>
        <a:buSzTx/>
        <a:buFontTx/>
        <a:buNone/>
        <a:tabLst/>
        <a:defRPr sz="3797" b="0" i="0" u="none" strike="noStrike" cap="all" spc="0" baseline="0">
          <a:ln>
            <a:noFill/>
          </a:ln>
          <a:solidFill>
            <a:srgbClr val="535353"/>
          </a:solidFill>
          <a:uFillTx/>
          <a:latin typeface="+mn-lt"/>
          <a:ea typeface="+mn-ea"/>
          <a:cs typeface="+mn-cs"/>
          <a:sym typeface="Gill Sans Light"/>
        </a:defRPr>
      </a:lvl7pPr>
      <a:lvl8pPr marL="0" marR="0" indent="0" algn="ctr" defTabSz="308063" rtl="0" latinLnBrk="0">
        <a:lnSpc>
          <a:spcPct val="100000"/>
        </a:lnSpc>
        <a:spcBef>
          <a:spcPts val="0"/>
        </a:spcBef>
        <a:spcAft>
          <a:spcPts val="0"/>
        </a:spcAft>
        <a:buClrTx/>
        <a:buSzTx/>
        <a:buFontTx/>
        <a:buNone/>
        <a:tabLst/>
        <a:defRPr sz="3797" b="0" i="0" u="none" strike="noStrike" cap="all" spc="0" baseline="0">
          <a:ln>
            <a:noFill/>
          </a:ln>
          <a:solidFill>
            <a:srgbClr val="535353"/>
          </a:solidFill>
          <a:uFillTx/>
          <a:latin typeface="+mn-lt"/>
          <a:ea typeface="+mn-ea"/>
          <a:cs typeface="+mn-cs"/>
          <a:sym typeface="Gill Sans Light"/>
        </a:defRPr>
      </a:lvl8pPr>
      <a:lvl9pPr marL="0" marR="0" indent="0" algn="ctr" defTabSz="308063" rtl="0" latinLnBrk="0">
        <a:lnSpc>
          <a:spcPct val="100000"/>
        </a:lnSpc>
        <a:spcBef>
          <a:spcPts val="0"/>
        </a:spcBef>
        <a:spcAft>
          <a:spcPts val="0"/>
        </a:spcAft>
        <a:buClrTx/>
        <a:buSzTx/>
        <a:buFontTx/>
        <a:buNone/>
        <a:tabLst/>
        <a:defRPr sz="3797" b="0" i="0" u="none" strike="noStrike" cap="all" spc="0" baseline="0">
          <a:ln>
            <a:noFill/>
          </a:ln>
          <a:solidFill>
            <a:srgbClr val="535353"/>
          </a:solidFill>
          <a:uFillTx/>
          <a:latin typeface="+mn-lt"/>
          <a:ea typeface="+mn-ea"/>
          <a:cs typeface="+mn-cs"/>
          <a:sym typeface="Gill Sans Light"/>
        </a:defRPr>
      </a:lvl9pPr>
    </p:titleStyle>
    <p:bodyStyle>
      <a:lvl1pPr marL="227699" marR="0" indent="-227699" algn="l" defTabSz="308063" rtl="0" latinLnBrk="0">
        <a:lnSpc>
          <a:spcPct val="100000"/>
        </a:lnSpc>
        <a:spcBef>
          <a:spcPts val="2004"/>
        </a:spcBef>
        <a:spcAft>
          <a:spcPts val="0"/>
        </a:spcAft>
        <a:buClrTx/>
        <a:buSzPct val="82000"/>
        <a:buFontTx/>
        <a:buChar char="•"/>
        <a:tabLst/>
        <a:defRPr sz="2004" b="0" i="0" u="none" strike="noStrike" cap="none" spc="0" baseline="0">
          <a:ln>
            <a:noFill/>
          </a:ln>
          <a:solidFill>
            <a:srgbClr val="535353"/>
          </a:solidFill>
          <a:uFillTx/>
          <a:latin typeface="+mn-lt"/>
          <a:ea typeface="+mn-ea"/>
          <a:cs typeface="+mn-cs"/>
          <a:sym typeface="Gill Sans Light"/>
        </a:defRPr>
      </a:lvl1pPr>
      <a:lvl2pPr marL="455398" marR="0" indent="-227699" algn="l" defTabSz="308063" rtl="0" latinLnBrk="0">
        <a:lnSpc>
          <a:spcPct val="100000"/>
        </a:lnSpc>
        <a:spcBef>
          <a:spcPts val="2004"/>
        </a:spcBef>
        <a:spcAft>
          <a:spcPts val="0"/>
        </a:spcAft>
        <a:buClrTx/>
        <a:buSzPct val="82000"/>
        <a:buFontTx/>
        <a:buChar char="•"/>
        <a:tabLst/>
        <a:defRPr sz="2004" b="0" i="0" u="none" strike="noStrike" cap="none" spc="0" baseline="0">
          <a:ln>
            <a:noFill/>
          </a:ln>
          <a:solidFill>
            <a:srgbClr val="535353"/>
          </a:solidFill>
          <a:uFillTx/>
          <a:latin typeface="+mn-lt"/>
          <a:ea typeface="+mn-ea"/>
          <a:cs typeface="+mn-cs"/>
          <a:sym typeface="Gill Sans Light"/>
        </a:defRPr>
      </a:lvl2pPr>
      <a:lvl3pPr marL="683097" marR="0" indent="-227699" algn="l" defTabSz="308063" rtl="0" latinLnBrk="0">
        <a:lnSpc>
          <a:spcPct val="100000"/>
        </a:lnSpc>
        <a:spcBef>
          <a:spcPts val="2004"/>
        </a:spcBef>
        <a:spcAft>
          <a:spcPts val="0"/>
        </a:spcAft>
        <a:buClrTx/>
        <a:buSzPct val="82000"/>
        <a:buFontTx/>
        <a:buChar char="•"/>
        <a:tabLst/>
        <a:defRPr sz="2004" b="0" i="0" u="none" strike="noStrike" cap="none" spc="0" baseline="0">
          <a:ln>
            <a:noFill/>
          </a:ln>
          <a:solidFill>
            <a:srgbClr val="535353"/>
          </a:solidFill>
          <a:uFillTx/>
          <a:latin typeface="+mn-lt"/>
          <a:ea typeface="+mn-ea"/>
          <a:cs typeface="+mn-cs"/>
          <a:sym typeface="Gill Sans Light"/>
        </a:defRPr>
      </a:lvl3pPr>
      <a:lvl4pPr marL="910796" marR="0" indent="-227699" algn="l" defTabSz="308063" rtl="0" latinLnBrk="0">
        <a:lnSpc>
          <a:spcPct val="100000"/>
        </a:lnSpc>
        <a:spcBef>
          <a:spcPts val="2004"/>
        </a:spcBef>
        <a:spcAft>
          <a:spcPts val="0"/>
        </a:spcAft>
        <a:buClrTx/>
        <a:buSzPct val="82000"/>
        <a:buFontTx/>
        <a:buChar char="•"/>
        <a:tabLst/>
        <a:defRPr sz="2004" b="0" i="0" u="none" strike="noStrike" cap="none" spc="0" baseline="0">
          <a:ln>
            <a:noFill/>
          </a:ln>
          <a:solidFill>
            <a:srgbClr val="535353"/>
          </a:solidFill>
          <a:uFillTx/>
          <a:latin typeface="+mn-lt"/>
          <a:ea typeface="+mn-ea"/>
          <a:cs typeface="+mn-cs"/>
          <a:sym typeface="Gill Sans Light"/>
        </a:defRPr>
      </a:lvl4pPr>
      <a:lvl5pPr marL="1138495" marR="0" indent="-227699" algn="l" defTabSz="308063" rtl="0" latinLnBrk="0">
        <a:lnSpc>
          <a:spcPct val="100000"/>
        </a:lnSpc>
        <a:spcBef>
          <a:spcPts val="2004"/>
        </a:spcBef>
        <a:spcAft>
          <a:spcPts val="0"/>
        </a:spcAft>
        <a:buClrTx/>
        <a:buSzPct val="82000"/>
        <a:buFontTx/>
        <a:buChar char="•"/>
        <a:tabLst/>
        <a:defRPr sz="2004" b="0" i="0" u="none" strike="noStrike" cap="none" spc="0" baseline="0">
          <a:ln>
            <a:noFill/>
          </a:ln>
          <a:solidFill>
            <a:srgbClr val="535353"/>
          </a:solidFill>
          <a:uFillTx/>
          <a:latin typeface="+mn-lt"/>
          <a:ea typeface="+mn-ea"/>
          <a:cs typeface="+mn-cs"/>
          <a:sym typeface="Gill Sans Light"/>
        </a:defRPr>
      </a:lvl5pPr>
      <a:lvl6pPr marL="1366193" marR="0" indent="-227699" algn="l" defTabSz="308063" rtl="0" latinLnBrk="0">
        <a:lnSpc>
          <a:spcPct val="100000"/>
        </a:lnSpc>
        <a:spcBef>
          <a:spcPts val="2004"/>
        </a:spcBef>
        <a:spcAft>
          <a:spcPts val="0"/>
        </a:spcAft>
        <a:buClrTx/>
        <a:buSzPct val="82000"/>
        <a:buFontTx/>
        <a:buChar char="•"/>
        <a:tabLst/>
        <a:defRPr sz="2004" b="0" i="0" u="none" strike="noStrike" cap="none" spc="0" baseline="0">
          <a:ln>
            <a:noFill/>
          </a:ln>
          <a:solidFill>
            <a:srgbClr val="535353"/>
          </a:solidFill>
          <a:uFillTx/>
          <a:latin typeface="+mn-lt"/>
          <a:ea typeface="+mn-ea"/>
          <a:cs typeface="+mn-cs"/>
          <a:sym typeface="Gill Sans Light"/>
        </a:defRPr>
      </a:lvl6pPr>
      <a:lvl7pPr marL="1593893" marR="0" indent="-227699" algn="l" defTabSz="308063" rtl="0" latinLnBrk="0">
        <a:lnSpc>
          <a:spcPct val="100000"/>
        </a:lnSpc>
        <a:spcBef>
          <a:spcPts val="2004"/>
        </a:spcBef>
        <a:spcAft>
          <a:spcPts val="0"/>
        </a:spcAft>
        <a:buClrTx/>
        <a:buSzPct val="82000"/>
        <a:buFontTx/>
        <a:buChar char="•"/>
        <a:tabLst/>
        <a:defRPr sz="2004" b="0" i="0" u="none" strike="noStrike" cap="none" spc="0" baseline="0">
          <a:ln>
            <a:noFill/>
          </a:ln>
          <a:solidFill>
            <a:srgbClr val="535353"/>
          </a:solidFill>
          <a:uFillTx/>
          <a:latin typeface="+mn-lt"/>
          <a:ea typeface="+mn-ea"/>
          <a:cs typeface="+mn-cs"/>
          <a:sym typeface="Gill Sans Light"/>
        </a:defRPr>
      </a:lvl7pPr>
      <a:lvl8pPr marL="1821592" marR="0" indent="-227699" algn="l" defTabSz="308063" rtl="0" latinLnBrk="0">
        <a:lnSpc>
          <a:spcPct val="100000"/>
        </a:lnSpc>
        <a:spcBef>
          <a:spcPts val="2004"/>
        </a:spcBef>
        <a:spcAft>
          <a:spcPts val="0"/>
        </a:spcAft>
        <a:buClrTx/>
        <a:buSzPct val="82000"/>
        <a:buFontTx/>
        <a:buChar char="•"/>
        <a:tabLst/>
        <a:defRPr sz="2004" b="0" i="0" u="none" strike="noStrike" cap="none" spc="0" baseline="0">
          <a:ln>
            <a:noFill/>
          </a:ln>
          <a:solidFill>
            <a:srgbClr val="535353"/>
          </a:solidFill>
          <a:uFillTx/>
          <a:latin typeface="+mn-lt"/>
          <a:ea typeface="+mn-ea"/>
          <a:cs typeface="+mn-cs"/>
          <a:sym typeface="Gill Sans Light"/>
        </a:defRPr>
      </a:lvl8pPr>
      <a:lvl9pPr marL="2049290" marR="0" indent="-227699" algn="l" defTabSz="308063" rtl="0" latinLnBrk="0">
        <a:lnSpc>
          <a:spcPct val="100000"/>
        </a:lnSpc>
        <a:spcBef>
          <a:spcPts val="2004"/>
        </a:spcBef>
        <a:spcAft>
          <a:spcPts val="0"/>
        </a:spcAft>
        <a:buClrTx/>
        <a:buSzPct val="82000"/>
        <a:buFontTx/>
        <a:buChar char="•"/>
        <a:tabLst/>
        <a:defRPr sz="2004" b="0" i="0" u="none" strike="noStrike" cap="none" spc="0" baseline="0">
          <a:ln>
            <a:noFill/>
          </a:ln>
          <a:solidFill>
            <a:srgbClr val="535353"/>
          </a:solidFill>
          <a:uFillTx/>
          <a:latin typeface="+mn-lt"/>
          <a:ea typeface="+mn-ea"/>
          <a:cs typeface="+mn-cs"/>
          <a:sym typeface="Gill Sans Light"/>
        </a:defRPr>
      </a:lvl9pPr>
    </p:bodyStyle>
    <p:otherStyle>
      <a:lvl1pPr marL="0" marR="0" indent="0" algn="ctr" defTabSz="308063" latinLnBrk="0">
        <a:lnSpc>
          <a:spcPct val="100000"/>
        </a:lnSpc>
        <a:spcBef>
          <a:spcPts val="0"/>
        </a:spcBef>
        <a:spcAft>
          <a:spcPts val="0"/>
        </a:spcAft>
        <a:buClrTx/>
        <a:buSzTx/>
        <a:buFontTx/>
        <a:buNone/>
        <a:tabLst/>
        <a:defRPr sz="949" b="0" i="0" u="none" strike="noStrike" cap="none" spc="0" baseline="0">
          <a:ln>
            <a:noFill/>
          </a:ln>
          <a:solidFill>
            <a:schemeClr val="tx1"/>
          </a:solidFill>
          <a:uFillTx/>
          <a:latin typeface="+mn-lt"/>
          <a:ea typeface="+mn-ea"/>
          <a:cs typeface="+mn-cs"/>
          <a:sym typeface="Gill Sans Light"/>
        </a:defRPr>
      </a:lvl1pPr>
      <a:lvl2pPr marL="0" marR="0" indent="120547" algn="ctr" defTabSz="308063" latinLnBrk="0">
        <a:lnSpc>
          <a:spcPct val="100000"/>
        </a:lnSpc>
        <a:spcBef>
          <a:spcPts val="0"/>
        </a:spcBef>
        <a:spcAft>
          <a:spcPts val="0"/>
        </a:spcAft>
        <a:buClrTx/>
        <a:buSzTx/>
        <a:buFontTx/>
        <a:buNone/>
        <a:tabLst/>
        <a:defRPr sz="949" b="0" i="0" u="none" strike="noStrike" cap="none" spc="0" baseline="0">
          <a:ln>
            <a:noFill/>
          </a:ln>
          <a:solidFill>
            <a:schemeClr val="tx1"/>
          </a:solidFill>
          <a:uFillTx/>
          <a:latin typeface="+mn-lt"/>
          <a:ea typeface="+mn-ea"/>
          <a:cs typeface="+mn-cs"/>
          <a:sym typeface="Gill Sans Light"/>
        </a:defRPr>
      </a:lvl2pPr>
      <a:lvl3pPr marL="0" marR="0" indent="241093" algn="ctr" defTabSz="308063" latinLnBrk="0">
        <a:lnSpc>
          <a:spcPct val="100000"/>
        </a:lnSpc>
        <a:spcBef>
          <a:spcPts val="0"/>
        </a:spcBef>
        <a:spcAft>
          <a:spcPts val="0"/>
        </a:spcAft>
        <a:buClrTx/>
        <a:buSzTx/>
        <a:buFontTx/>
        <a:buNone/>
        <a:tabLst/>
        <a:defRPr sz="949" b="0" i="0" u="none" strike="noStrike" cap="none" spc="0" baseline="0">
          <a:ln>
            <a:noFill/>
          </a:ln>
          <a:solidFill>
            <a:schemeClr val="tx1"/>
          </a:solidFill>
          <a:uFillTx/>
          <a:latin typeface="+mn-lt"/>
          <a:ea typeface="+mn-ea"/>
          <a:cs typeface="+mn-cs"/>
          <a:sym typeface="Gill Sans Light"/>
        </a:defRPr>
      </a:lvl3pPr>
      <a:lvl4pPr marL="0" marR="0" indent="361640" algn="ctr" defTabSz="308063" latinLnBrk="0">
        <a:lnSpc>
          <a:spcPct val="100000"/>
        </a:lnSpc>
        <a:spcBef>
          <a:spcPts val="0"/>
        </a:spcBef>
        <a:spcAft>
          <a:spcPts val="0"/>
        </a:spcAft>
        <a:buClrTx/>
        <a:buSzTx/>
        <a:buFontTx/>
        <a:buNone/>
        <a:tabLst/>
        <a:defRPr sz="949" b="0" i="0" u="none" strike="noStrike" cap="none" spc="0" baseline="0">
          <a:ln>
            <a:noFill/>
          </a:ln>
          <a:solidFill>
            <a:schemeClr val="tx1"/>
          </a:solidFill>
          <a:uFillTx/>
          <a:latin typeface="+mn-lt"/>
          <a:ea typeface="+mn-ea"/>
          <a:cs typeface="+mn-cs"/>
          <a:sym typeface="Gill Sans Light"/>
        </a:defRPr>
      </a:lvl4pPr>
      <a:lvl5pPr marL="0" marR="0" indent="482186" algn="ctr" defTabSz="308063" latinLnBrk="0">
        <a:lnSpc>
          <a:spcPct val="100000"/>
        </a:lnSpc>
        <a:spcBef>
          <a:spcPts val="0"/>
        </a:spcBef>
        <a:spcAft>
          <a:spcPts val="0"/>
        </a:spcAft>
        <a:buClrTx/>
        <a:buSzTx/>
        <a:buFontTx/>
        <a:buNone/>
        <a:tabLst/>
        <a:defRPr sz="949" b="0" i="0" u="none" strike="noStrike" cap="none" spc="0" baseline="0">
          <a:ln>
            <a:noFill/>
          </a:ln>
          <a:solidFill>
            <a:schemeClr val="tx1"/>
          </a:solidFill>
          <a:uFillTx/>
          <a:latin typeface="+mn-lt"/>
          <a:ea typeface="+mn-ea"/>
          <a:cs typeface="+mn-cs"/>
          <a:sym typeface="Gill Sans Light"/>
        </a:defRPr>
      </a:lvl5pPr>
      <a:lvl6pPr marL="0" marR="0" indent="602732" algn="ctr" defTabSz="308063" latinLnBrk="0">
        <a:lnSpc>
          <a:spcPct val="100000"/>
        </a:lnSpc>
        <a:spcBef>
          <a:spcPts val="0"/>
        </a:spcBef>
        <a:spcAft>
          <a:spcPts val="0"/>
        </a:spcAft>
        <a:buClrTx/>
        <a:buSzTx/>
        <a:buFontTx/>
        <a:buNone/>
        <a:tabLst/>
        <a:defRPr sz="949" b="0" i="0" u="none" strike="noStrike" cap="none" spc="0" baseline="0">
          <a:ln>
            <a:noFill/>
          </a:ln>
          <a:solidFill>
            <a:schemeClr val="tx1"/>
          </a:solidFill>
          <a:uFillTx/>
          <a:latin typeface="+mn-lt"/>
          <a:ea typeface="+mn-ea"/>
          <a:cs typeface="+mn-cs"/>
          <a:sym typeface="Gill Sans Light"/>
        </a:defRPr>
      </a:lvl6pPr>
      <a:lvl7pPr marL="0" marR="0" indent="723279" algn="ctr" defTabSz="308063" latinLnBrk="0">
        <a:lnSpc>
          <a:spcPct val="100000"/>
        </a:lnSpc>
        <a:spcBef>
          <a:spcPts val="0"/>
        </a:spcBef>
        <a:spcAft>
          <a:spcPts val="0"/>
        </a:spcAft>
        <a:buClrTx/>
        <a:buSzTx/>
        <a:buFontTx/>
        <a:buNone/>
        <a:tabLst/>
        <a:defRPr sz="949" b="0" i="0" u="none" strike="noStrike" cap="none" spc="0" baseline="0">
          <a:ln>
            <a:noFill/>
          </a:ln>
          <a:solidFill>
            <a:schemeClr val="tx1"/>
          </a:solidFill>
          <a:uFillTx/>
          <a:latin typeface="+mn-lt"/>
          <a:ea typeface="+mn-ea"/>
          <a:cs typeface="+mn-cs"/>
          <a:sym typeface="Gill Sans Light"/>
        </a:defRPr>
      </a:lvl7pPr>
      <a:lvl8pPr marL="0" marR="0" indent="843826" algn="ctr" defTabSz="308063" latinLnBrk="0">
        <a:lnSpc>
          <a:spcPct val="100000"/>
        </a:lnSpc>
        <a:spcBef>
          <a:spcPts val="0"/>
        </a:spcBef>
        <a:spcAft>
          <a:spcPts val="0"/>
        </a:spcAft>
        <a:buClrTx/>
        <a:buSzTx/>
        <a:buFontTx/>
        <a:buNone/>
        <a:tabLst/>
        <a:defRPr sz="949" b="0" i="0" u="none" strike="noStrike" cap="none" spc="0" baseline="0">
          <a:ln>
            <a:noFill/>
          </a:ln>
          <a:solidFill>
            <a:schemeClr val="tx1"/>
          </a:solidFill>
          <a:uFillTx/>
          <a:latin typeface="+mn-lt"/>
          <a:ea typeface="+mn-ea"/>
          <a:cs typeface="+mn-cs"/>
          <a:sym typeface="Gill Sans Light"/>
        </a:defRPr>
      </a:lvl8pPr>
      <a:lvl9pPr marL="0" marR="0" indent="964372" algn="ctr" defTabSz="308063" latinLnBrk="0">
        <a:lnSpc>
          <a:spcPct val="100000"/>
        </a:lnSpc>
        <a:spcBef>
          <a:spcPts val="0"/>
        </a:spcBef>
        <a:spcAft>
          <a:spcPts val="0"/>
        </a:spcAft>
        <a:buClrTx/>
        <a:buSzTx/>
        <a:buFontTx/>
        <a:buNone/>
        <a:tabLst/>
        <a:defRPr sz="949" b="0" i="0" u="none" strike="noStrike" cap="none" spc="0" baseline="0">
          <a:ln>
            <a:noFill/>
          </a:ln>
          <a:solidFill>
            <a:schemeClr val="tx1"/>
          </a:solidFill>
          <a:uFillTx/>
          <a:latin typeface="+mn-lt"/>
          <a:ea typeface="+mn-ea"/>
          <a:cs typeface="+mn-cs"/>
          <a:sym typeface="Gill Sans Light"/>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hyperlink" Target="https://www.jbsa.mil/News/News/Article/2170856/maintaining-balanced-lifestyle-key-to-staying-healthy/" TargetMode="External"/><Relationship Id="rId7" Type="http://schemas.openxmlformats.org/officeDocument/2006/relationships/hyperlink" Target="https://noblehorizons.org/events/what-do-diversity-and-inclusion-mean-in-2021/" TargetMode="External"/><Relationship Id="rId2" Type="http://schemas.openxmlformats.org/officeDocument/2006/relationships/image" Target="../media/image4.jpeg"/><Relationship Id="rId1" Type="http://schemas.openxmlformats.org/officeDocument/2006/relationships/slideLayout" Target="../slideLayouts/slideLayout15.xml"/><Relationship Id="rId6" Type="http://schemas.openxmlformats.org/officeDocument/2006/relationships/image" Target="../media/image6.png"/><Relationship Id="rId5" Type="http://schemas.openxmlformats.org/officeDocument/2006/relationships/hyperlink" Target="https://peregrineglobal.com/diversity-and-inclusion/" TargetMode="External"/><Relationship Id="rId10" Type="http://schemas.openxmlformats.org/officeDocument/2006/relationships/image" Target="../media/image8.png"/><Relationship Id="rId4" Type="http://schemas.openxmlformats.org/officeDocument/2006/relationships/image" Target="../media/image5.jpeg"/><Relationship Id="rId9" Type="http://schemas.openxmlformats.org/officeDocument/2006/relationships/hyperlink" Target="http://quotefancy.com/quote/8574/confucius-respect-yourself-and-others-will-respect-you"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6.xml"/><Relationship Id="rId5" Type="http://schemas.openxmlformats.org/officeDocument/2006/relationships/image" Target="../media/image12.png"/><Relationship Id="rId4" Type="http://schemas.openxmlformats.org/officeDocument/2006/relationships/image" Target="../media/image11.png"/></Relationships>
</file>

<file path=ppt/slides/_rels/slide3.xml.rels><?xml version="1.0" encoding="UTF-8" standalone="yes"?>
<Relationships xmlns="http://schemas.openxmlformats.org/package/2006/relationships"><Relationship Id="rId2" Type="http://schemas.openxmlformats.org/officeDocument/2006/relationships/hyperlink" Target="https://www.youtube.com/watch?v=bwW6mYdJ7Xc"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5.xml.rels><?xml version="1.0" encoding="UTF-8" standalone="yes"?>
<Relationships xmlns="http://schemas.openxmlformats.org/package/2006/relationships"><Relationship Id="rId2" Type="http://schemas.openxmlformats.org/officeDocument/2006/relationships/image" Target="../media/image16.tmp"/><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tmp"/><Relationship Id="rId1" Type="http://schemas.openxmlformats.org/officeDocument/2006/relationships/slideLayout" Target="../slideLayouts/slideLayout2.xml"/><Relationship Id="rId4" Type="http://schemas.openxmlformats.org/officeDocument/2006/relationships/hyperlink" Target="https://www.youtube.com/watch?v=UuIdq_ftQY8"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1.xml"/><Relationship Id="rId5" Type="http://schemas.openxmlformats.org/officeDocument/2006/relationships/image" Target="../media/image22.png"/><Relationship Id="rId4" Type="http://schemas.openxmlformats.org/officeDocument/2006/relationships/hyperlink" Target="https://forms.office.com/e/iyjyPSgJ8V"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9C722B4D-9A10-4317-9BE2-B4E66BA3F690}"/>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757488" y="3457988"/>
            <a:ext cx="2828925" cy="1414463"/>
          </a:xfrm>
          <a:prstGeom prst="rect">
            <a:avLst/>
          </a:prstGeom>
        </p:spPr>
      </p:pic>
      <p:pic>
        <p:nvPicPr>
          <p:cNvPr id="13" name="Picture 12">
            <a:extLst>
              <a:ext uri="{FF2B5EF4-FFF2-40B4-BE49-F238E27FC236}">
                <a16:creationId xmlns:a16="http://schemas.microsoft.com/office/drawing/2014/main" id="{954779DF-BDA2-4249-88CA-E9BB8A47A1F5}"/>
              </a:ext>
            </a:extLst>
          </p:cNvPr>
          <p:cNvPicPr>
            <a:picLocks noChangeAspect="1"/>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5368514" y="3112422"/>
            <a:ext cx="3552800" cy="1998450"/>
          </a:xfrm>
          <a:prstGeom prst="rect">
            <a:avLst/>
          </a:prstGeom>
        </p:spPr>
      </p:pic>
      <p:sp>
        <p:nvSpPr>
          <p:cNvPr id="4" name="TextBox 3">
            <a:extLst>
              <a:ext uri="{FF2B5EF4-FFF2-40B4-BE49-F238E27FC236}">
                <a16:creationId xmlns:a16="http://schemas.microsoft.com/office/drawing/2014/main" id="{1CA742E6-BEBB-441E-92DC-F411D1817351}"/>
              </a:ext>
            </a:extLst>
          </p:cNvPr>
          <p:cNvSpPr txBox="1"/>
          <p:nvPr/>
        </p:nvSpPr>
        <p:spPr>
          <a:xfrm>
            <a:off x="2667945" y="1120590"/>
            <a:ext cx="3849836" cy="461665"/>
          </a:xfrm>
          <a:prstGeom prst="rect">
            <a:avLst/>
          </a:prstGeom>
          <a:noFill/>
        </p:spPr>
        <p:txBody>
          <a:bodyPr wrap="none" rtlCol="0">
            <a:spAutoFit/>
          </a:bodyPr>
          <a:lstStyle/>
          <a:p>
            <a:pPr defTabSz="685800"/>
            <a:r>
              <a:rPr lang="en-US" sz="2400" dirty="0">
                <a:solidFill>
                  <a:srgbClr val="535353"/>
                </a:solidFill>
                <a:latin typeface="Arial Black" panose="020B0A04020102020204" pitchFamily="34" charset="0"/>
              </a:rPr>
              <a:t>Life 360 Expectations</a:t>
            </a:r>
          </a:p>
        </p:txBody>
      </p:sp>
      <p:sp>
        <p:nvSpPr>
          <p:cNvPr id="5" name="TextBox 4">
            <a:extLst>
              <a:ext uri="{FF2B5EF4-FFF2-40B4-BE49-F238E27FC236}">
                <a16:creationId xmlns:a16="http://schemas.microsoft.com/office/drawing/2014/main" id="{D34CE00E-276A-4805-A18B-7D0A490E1C35}"/>
              </a:ext>
            </a:extLst>
          </p:cNvPr>
          <p:cNvSpPr txBox="1"/>
          <p:nvPr/>
        </p:nvSpPr>
        <p:spPr>
          <a:xfrm>
            <a:off x="2321719" y="1850708"/>
            <a:ext cx="3221831" cy="1338828"/>
          </a:xfrm>
          <a:prstGeom prst="rect">
            <a:avLst/>
          </a:prstGeom>
          <a:noFill/>
        </p:spPr>
        <p:txBody>
          <a:bodyPr wrap="square" rtlCol="0">
            <a:spAutoFit/>
          </a:bodyPr>
          <a:lstStyle/>
          <a:p>
            <a:pPr defTabSz="685800"/>
            <a:r>
              <a:rPr lang="en-US" sz="1350" b="1" dirty="0">
                <a:solidFill>
                  <a:srgbClr val="535353"/>
                </a:solidFill>
                <a:latin typeface="Gill Sans Light"/>
              </a:rPr>
              <a:t>Everyone has the right to…</a:t>
            </a:r>
          </a:p>
          <a:p>
            <a:pPr marL="214313" indent="-214313" defTabSz="685800">
              <a:buFont typeface="Wingdings" panose="05000000000000000000" pitchFamily="2" charset="2"/>
              <a:buChar char="v"/>
            </a:pPr>
            <a:r>
              <a:rPr lang="en-US" sz="1350" dirty="0">
                <a:solidFill>
                  <a:srgbClr val="535353"/>
                </a:solidFill>
                <a:latin typeface="Gill Sans Light"/>
              </a:rPr>
              <a:t>Participate or pass</a:t>
            </a:r>
          </a:p>
          <a:p>
            <a:pPr marL="214313" indent="-214313" defTabSz="685800">
              <a:buFont typeface="Wingdings" panose="05000000000000000000" pitchFamily="2" charset="2"/>
              <a:buChar char="v"/>
            </a:pPr>
            <a:r>
              <a:rPr lang="en-US" sz="1350" dirty="0">
                <a:solidFill>
                  <a:srgbClr val="535353"/>
                </a:solidFill>
                <a:latin typeface="Gill Sans Light"/>
              </a:rPr>
              <a:t>Listen and speak</a:t>
            </a:r>
          </a:p>
          <a:p>
            <a:pPr marL="214313" indent="-214313" defTabSz="685800">
              <a:buFont typeface="Wingdings" panose="05000000000000000000" pitchFamily="2" charset="2"/>
              <a:buChar char="v"/>
            </a:pPr>
            <a:r>
              <a:rPr lang="en-US" sz="1350" dirty="0">
                <a:solidFill>
                  <a:srgbClr val="535353"/>
                </a:solidFill>
                <a:latin typeface="Gill Sans Light"/>
              </a:rPr>
              <a:t>Privacy</a:t>
            </a:r>
          </a:p>
          <a:p>
            <a:pPr marL="214313" indent="-214313" defTabSz="685800">
              <a:buFont typeface="Wingdings" panose="05000000000000000000" pitchFamily="2" charset="2"/>
              <a:buChar char="v"/>
            </a:pPr>
            <a:r>
              <a:rPr lang="en-US" sz="1350" dirty="0">
                <a:solidFill>
                  <a:srgbClr val="535353"/>
                </a:solidFill>
                <a:latin typeface="Gill Sans Light"/>
              </a:rPr>
              <a:t>An opinion</a:t>
            </a:r>
          </a:p>
          <a:p>
            <a:pPr marL="214313" indent="-214313" defTabSz="685800">
              <a:buFont typeface="Wingdings" panose="05000000000000000000" pitchFamily="2" charset="2"/>
              <a:buChar char="v"/>
            </a:pPr>
            <a:r>
              <a:rPr lang="en-US" sz="1350" dirty="0">
                <a:solidFill>
                  <a:srgbClr val="535353"/>
                </a:solidFill>
                <a:latin typeface="Gill Sans Light"/>
              </a:rPr>
              <a:t>Learn</a:t>
            </a:r>
            <a:endParaRPr lang="en-GB" sz="1350" dirty="0">
              <a:solidFill>
                <a:srgbClr val="535353"/>
              </a:solidFill>
              <a:latin typeface="Gill Sans Light"/>
            </a:endParaRPr>
          </a:p>
        </p:txBody>
      </p:sp>
      <p:sp>
        <p:nvSpPr>
          <p:cNvPr id="9" name="TextBox 8">
            <a:extLst>
              <a:ext uri="{FF2B5EF4-FFF2-40B4-BE49-F238E27FC236}">
                <a16:creationId xmlns:a16="http://schemas.microsoft.com/office/drawing/2014/main" id="{141CBAA2-343B-4D56-86E9-960CDEB486E2}"/>
              </a:ext>
            </a:extLst>
          </p:cNvPr>
          <p:cNvSpPr txBox="1"/>
          <p:nvPr/>
        </p:nvSpPr>
        <p:spPr>
          <a:xfrm>
            <a:off x="4572001" y="1850708"/>
            <a:ext cx="2793206" cy="1338828"/>
          </a:xfrm>
          <a:prstGeom prst="rect">
            <a:avLst/>
          </a:prstGeom>
          <a:noFill/>
        </p:spPr>
        <p:txBody>
          <a:bodyPr wrap="square" rtlCol="0">
            <a:spAutoFit/>
          </a:bodyPr>
          <a:lstStyle/>
          <a:p>
            <a:pPr defTabSz="685800"/>
            <a:r>
              <a:rPr lang="en-US" sz="1350" b="1" dirty="0">
                <a:solidFill>
                  <a:srgbClr val="535353"/>
                </a:solidFill>
                <a:latin typeface="Gill Sans Light"/>
              </a:rPr>
              <a:t>Everyone has the responsibility to…</a:t>
            </a:r>
          </a:p>
          <a:p>
            <a:pPr marL="214313" indent="-214313" defTabSz="685800">
              <a:buFont typeface="Wingdings" panose="05000000000000000000" pitchFamily="2" charset="2"/>
              <a:buChar char="v"/>
            </a:pPr>
            <a:r>
              <a:rPr lang="en-US" sz="1350" dirty="0">
                <a:solidFill>
                  <a:srgbClr val="535353"/>
                </a:solidFill>
                <a:latin typeface="Gill Sans Light"/>
              </a:rPr>
              <a:t>Allow others to participate or pass</a:t>
            </a:r>
          </a:p>
          <a:p>
            <a:pPr marL="214313" indent="-214313" defTabSz="685800">
              <a:buFont typeface="Wingdings" panose="05000000000000000000" pitchFamily="2" charset="2"/>
              <a:buChar char="v"/>
            </a:pPr>
            <a:r>
              <a:rPr lang="en-US" sz="1350" dirty="0">
                <a:solidFill>
                  <a:srgbClr val="535353"/>
                </a:solidFill>
                <a:latin typeface="Gill Sans Light"/>
              </a:rPr>
              <a:t>Listen and allow others to speak</a:t>
            </a:r>
          </a:p>
          <a:p>
            <a:pPr marL="214313" indent="-214313" defTabSz="685800">
              <a:buFont typeface="Wingdings" panose="05000000000000000000" pitchFamily="2" charset="2"/>
              <a:buChar char="v"/>
            </a:pPr>
            <a:r>
              <a:rPr lang="en-US" sz="1350" dirty="0">
                <a:solidFill>
                  <a:srgbClr val="535353"/>
                </a:solidFill>
                <a:latin typeface="Gill Sans Light"/>
              </a:rPr>
              <a:t>Maintain privacy</a:t>
            </a:r>
          </a:p>
          <a:p>
            <a:pPr marL="214313" indent="-214313" defTabSz="685800">
              <a:buFont typeface="Wingdings" panose="05000000000000000000" pitchFamily="2" charset="2"/>
              <a:buChar char="v"/>
            </a:pPr>
            <a:r>
              <a:rPr lang="en-US" sz="1350" dirty="0">
                <a:solidFill>
                  <a:srgbClr val="535353"/>
                </a:solidFill>
                <a:latin typeface="Gill Sans Light"/>
              </a:rPr>
              <a:t>Respect difference of opinion</a:t>
            </a:r>
          </a:p>
          <a:p>
            <a:pPr marL="214313" indent="-214313" defTabSz="685800">
              <a:buFont typeface="Wingdings" panose="05000000000000000000" pitchFamily="2" charset="2"/>
              <a:buChar char="v"/>
            </a:pPr>
            <a:r>
              <a:rPr lang="en-US" sz="1350" dirty="0">
                <a:solidFill>
                  <a:srgbClr val="535353"/>
                </a:solidFill>
                <a:latin typeface="Gill Sans Light"/>
              </a:rPr>
              <a:t>Allow others to learn</a:t>
            </a:r>
            <a:endParaRPr lang="en-GB" sz="1350" dirty="0">
              <a:solidFill>
                <a:srgbClr val="535353"/>
              </a:solidFill>
              <a:latin typeface="Gill Sans Light"/>
            </a:endParaRPr>
          </a:p>
        </p:txBody>
      </p:sp>
      <p:pic>
        <p:nvPicPr>
          <p:cNvPr id="11" name="Picture 10">
            <a:extLst>
              <a:ext uri="{FF2B5EF4-FFF2-40B4-BE49-F238E27FC236}">
                <a16:creationId xmlns:a16="http://schemas.microsoft.com/office/drawing/2014/main" id="{F88C5F82-454B-4A28-8266-23A6DB074C7C}"/>
              </a:ext>
            </a:extLst>
          </p:cNvPr>
          <p:cNvPicPr>
            <a:picLocks noChangeAspect="1"/>
          </p:cNvPicPr>
          <p:nvPr/>
        </p:nvPicPr>
        <p:blipFill>
          <a:blip r:embed="rId6" cstate="print">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71967" y="3152925"/>
            <a:ext cx="2685521" cy="1745589"/>
          </a:xfrm>
          <a:prstGeom prst="rect">
            <a:avLst/>
          </a:prstGeom>
        </p:spPr>
      </p:pic>
      <p:pic>
        <p:nvPicPr>
          <p:cNvPr id="15" name="Picture 14">
            <a:extLst>
              <a:ext uri="{FF2B5EF4-FFF2-40B4-BE49-F238E27FC236}">
                <a16:creationId xmlns:a16="http://schemas.microsoft.com/office/drawing/2014/main" id="{7AC57A2E-FFCC-42E9-86E9-EFC6994A85CF}"/>
              </a:ext>
            </a:extLst>
          </p:cNvPr>
          <p:cNvPicPr>
            <a:picLocks noChangeAspect="1"/>
          </p:cNvPicPr>
          <p:nvPr/>
        </p:nvPicPr>
        <p:blipFill>
          <a:blip r:embed="rId8" cstate="print">
            <a:extLst>
              <a:ext uri="{28A0092B-C50C-407E-A947-70E740481C1C}">
                <a14:useLocalDpi xmlns:a14="http://schemas.microsoft.com/office/drawing/2010/main" val="0"/>
              </a:ext>
              <a:ext uri="{837473B0-CC2E-450A-ABE3-18F120FF3D39}">
                <a1611:picAttrSrcUrl xmlns:a1611="http://schemas.microsoft.com/office/drawing/2016/11/main" r:id="rId9"/>
              </a:ext>
            </a:extLst>
          </a:blip>
          <a:stretch>
            <a:fillRect/>
          </a:stretch>
        </p:blipFill>
        <p:spPr>
          <a:xfrm>
            <a:off x="71967" y="1047068"/>
            <a:ext cx="2114021" cy="1189137"/>
          </a:xfrm>
          <a:prstGeom prst="rect">
            <a:avLst/>
          </a:prstGeom>
        </p:spPr>
      </p:pic>
      <p:pic>
        <p:nvPicPr>
          <p:cNvPr id="2" name="Picture 1">
            <a:extLst>
              <a:ext uri="{FF2B5EF4-FFF2-40B4-BE49-F238E27FC236}">
                <a16:creationId xmlns:a16="http://schemas.microsoft.com/office/drawing/2014/main" id="{F72B6FB8-B967-410D-80D7-56799D0259F7}"/>
              </a:ext>
            </a:extLst>
          </p:cNvPr>
          <p:cNvPicPr>
            <a:picLocks noChangeAspect="1"/>
          </p:cNvPicPr>
          <p:nvPr/>
        </p:nvPicPr>
        <p:blipFill>
          <a:blip r:embed="rId10"/>
          <a:stretch>
            <a:fillRect/>
          </a:stretch>
        </p:blipFill>
        <p:spPr>
          <a:xfrm>
            <a:off x="8192006" y="905503"/>
            <a:ext cx="868755" cy="868755"/>
          </a:xfrm>
          <a:prstGeom prst="rect">
            <a:avLst/>
          </a:prstGeom>
        </p:spPr>
      </p:pic>
    </p:spTree>
    <p:extLst>
      <p:ext uri="{BB962C8B-B14F-4D97-AF65-F5344CB8AC3E}">
        <p14:creationId xmlns:p14="http://schemas.microsoft.com/office/powerpoint/2010/main" val="3217245019"/>
      </p:ext>
    </p:extLst>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2945" y="46682"/>
            <a:ext cx="8535892" cy="854764"/>
          </a:xfrm>
          <a:solidFill>
            <a:schemeClr val="bg1"/>
          </a:solidFill>
        </p:spPr>
        <p:txBody>
          <a:bodyPr>
            <a:normAutofit/>
          </a:bodyPr>
          <a:lstStyle/>
          <a:p>
            <a:r>
              <a:rPr lang="en-US" sz="2700" b="1" u="sng" dirty="0">
                <a:solidFill>
                  <a:schemeClr val="accent4"/>
                </a:solidFill>
                <a:latin typeface="Comic Sans MS" pitchFamily="66" charset="0"/>
              </a:rPr>
              <a:t>How are Disabled People Portrayed in the Media</a:t>
            </a:r>
            <a:r>
              <a:rPr lang="en-US" sz="2800" b="1" u="sng" dirty="0">
                <a:solidFill>
                  <a:schemeClr val="accent4"/>
                </a:solidFill>
                <a:latin typeface="Comic Sans MS" pitchFamily="66" charset="0"/>
              </a:rPr>
              <a:t>?</a:t>
            </a:r>
            <a:endParaRPr lang="en-GB" sz="2800" dirty="0">
              <a:solidFill>
                <a:schemeClr val="accent4"/>
              </a:solidFill>
            </a:endParaRPr>
          </a:p>
        </p:txBody>
      </p:sp>
      <p:sp>
        <p:nvSpPr>
          <p:cNvPr id="7" name="TextBox 6"/>
          <p:cNvSpPr txBox="1"/>
          <p:nvPr/>
        </p:nvSpPr>
        <p:spPr>
          <a:xfrm>
            <a:off x="4988068" y="1046224"/>
            <a:ext cx="3965744" cy="5632311"/>
          </a:xfrm>
          <a:prstGeom prst="rect">
            <a:avLst/>
          </a:prstGeom>
          <a:solidFill>
            <a:schemeClr val="bg1"/>
          </a:solidFill>
        </p:spPr>
        <p:txBody>
          <a:bodyPr wrap="square" rtlCol="0">
            <a:spAutoFit/>
          </a:bodyPr>
          <a:lstStyle/>
          <a:p>
            <a:r>
              <a:rPr lang="en-GB" b="1" u="sng" dirty="0">
                <a:solidFill>
                  <a:srgbClr val="7030A0"/>
                </a:solidFill>
                <a:latin typeface="Comic Sans MS" panose="030F0702030302020204" pitchFamily="66" charset="0"/>
              </a:rPr>
              <a:t>Starter</a:t>
            </a:r>
          </a:p>
          <a:p>
            <a:endParaRPr lang="en-GB" b="1" u="sng" dirty="0">
              <a:solidFill>
                <a:srgbClr val="7030A0"/>
              </a:solidFill>
              <a:latin typeface="Comic Sans MS" panose="030F0702030302020204" pitchFamily="66" charset="0"/>
            </a:endParaRPr>
          </a:p>
          <a:p>
            <a:r>
              <a:rPr lang="en-GB" dirty="0">
                <a:solidFill>
                  <a:srgbClr val="FF0000"/>
                </a:solidFill>
                <a:latin typeface="Comic Sans MS" panose="030F0702030302020204" pitchFamily="66" charset="0"/>
              </a:rPr>
              <a:t>Challenge: </a:t>
            </a:r>
            <a:r>
              <a:rPr lang="en-GB" dirty="0">
                <a:latin typeface="Comic Sans MS" panose="030F0702030302020204" pitchFamily="66" charset="0"/>
              </a:rPr>
              <a:t>Disabled people sometimes state that the media often shows negative images  of them.</a:t>
            </a:r>
          </a:p>
          <a:p>
            <a:r>
              <a:rPr lang="en-GB" dirty="0">
                <a:latin typeface="Comic Sans MS" panose="030F0702030302020204" pitchFamily="66" charset="0"/>
              </a:rPr>
              <a:t>How would you </a:t>
            </a:r>
            <a:r>
              <a:rPr lang="en-GB" dirty="0">
                <a:solidFill>
                  <a:srgbClr val="FF0000"/>
                </a:solidFill>
                <a:latin typeface="Comic Sans MS" panose="030F0702030302020204" pitchFamily="66" charset="0"/>
              </a:rPr>
              <a:t>describe </a:t>
            </a:r>
            <a:r>
              <a:rPr lang="en-GB" dirty="0">
                <a:latin typeface="Comic Sans MS" panose="030F0702030302020204" pitchFamily="66" charset="0"/>
              </a:rPr>
              <a:t>the people in these pictures?</a:t>
            </a:r>
            <a:endParaRPr lang="en-GB" dirty="0"/>
          </a:p>
          <a:p>
            <a:r>
              <a:rPr lang="en-GB" dirty="0">
                <a:solidFill>
                  <a:schemeClr val="accent1">
                    <a:lumMod val="75000"/>
                  </a:schemeClr>
                </a:solidFill>
                <a:latin typeface="Comic Sans MS" panose="030F0702030302020204" pitchFamily="66" charset="0"/>
              </a:rPr>
              <a:t>1</a:t>
            </a:r>
          </a:p>
          <a:p>
            <a:r>
              <a:rPr lang="en-GB" dirty="0">
                <a:solidFill>
                  <a:schemeClr val="accent1">
                    <a:lumMod val="75000"/>
                  </a:schemeClr>
                </a:solidFill>
                <a:latin typeface="Comic Sans MS" panose="030F0702030302020204" pitchFamily="66" charset="0"/>
              </a:rPr>
              <a:t>2</a:t>
            </a:r>
          </a:p>
          <a:p>
            <a:r>
              <a:rPr lang="en-GB" dirty="0">
                <a:solidFill>
                  <a:schemeClr val="accent1">
                    <a:lumMod val="75000"/>
                  </a:schemeClr>
                </a:solidFill>
                <a:latin typeface="Comic Sans MS" panose="030F0702030302020204" pitchFamily="66" charset="0"/>
              </a:rPr>
              <a:t>3</a:t>
            </a:r>
          </a:p>
          <a:p>
            <a:r>
              <a:rPr lang="en-GB" dirty="0">
                <a:solidFill>
                  <a:schemeClr val="accent1">
                    <a:lumMod val="75000"/>
                  </a:schemeClr>
                </a:solidFill>
                <a:latin typeface="Comic Sans MS" panose="030F0702030302020204" pitchFamily="66" charset="0"/>
              </a:rPr>
              <a:t>4</a:t>
            </a:r>
          </a:p>
          <a:p>
            <a:endParaRPr lang="en-GB" dirty="0">
              <a:latin typeface="Comic Sans MS" panose="030F0702030302020204" pitchFamily="66" charset="0"/>
            </a:endParaRPr>
          </a:p>
          <a:p>
            <a:r>
              <a:rPr lang="en-GB" dirty="0">
                <a:solidFill>
                  <a:schemeClr val="accent3">
                    <a:lumMod val="75000"/>
                  </a:schemeClr>
                </a:solidFill>
                <a:latin typeface="Comic Sans MS" panose="030F0702030302020204" pitchFamily="66" charset="0"/>
              </a:rPr>
              <a:t>More challenging:</a:t>
            </a:r>
          </a:p>
          <a:p>
            <a:r>
              <a:rPr lang="en-GB" dirty="0">
                <a:latin typeface="Comic Sans MS" panose="030F0702030302020204" pitchFamily="66" charset="0"/>
              </a:rPr>
              <a:t>Is autism a disability? Is dyslexia? Explain.</a:t>
            </a:r>
          </a:p>
          <a:p>
            <a:endParaRPr lang="en-GB" dirty="0">
              <a:latin typeface="Comic Sans MS" panose="030F0702030302020204" pitchFamily="66" charset="0"/>
            </a:endParaRPr>
          </a:p>
          <a:p>
            <a:r>
              <a:rPr lang="en-GB" dirty="0">
                <a:solidFill>
                  <a:srgbClr val="00B050"/>
                </a:solidFill>
                <a:latin typeface="Comic Sans MS" panose="030F0702030302020204" pitchFamily="66" charset="0"/>
              </a:rPr>
              <a:t>Mega challenge:</a:t>
            </a:r>
          </a:p>
          <a:p>
            <a:r>
              <a:rPr lang="en-GB" dirty="0">
                <a:solidFill>
                  <a:srgbClr val="7030A0"/>
                </a:solidFill>
                <a:latin typeface="Comic Sans MS" panose="030F0702030302020204" pitchFamily="66" charset="0"/>
              </a:rPr>
              <a:t>Analyse </a:t>
            </a:r>
            <a:r>
              <a:rPr lang="en-GB" dirty="0">
                <a:latin typeface="Comic Sans MS" panose="030F0702030302020204" pitchFamily="66" charset="0"/>
              </a:rPr>
              <a:t>the arguments for and against in your books.</a:t>
            </a:r>
          </a:p>
        </p:txBody>
      </p:sp>
      <p:grpSp>
        <p:nvGrpSpPr>
          <p:cNvPr id="3" name="Group 2"/>
          <p:cNvGrpSpPr/>
          <p:nvPr/>
        </p:nvGrpSpPr>
        <p:grpSpPr>
          <a:xfrm>
            <a:off x="190188" y="934232"/>
            <a:ext cx="4622244" cy="5836234"/>
            <a:chOff x="190188" y="934232"/>
            <a:chExt cx="4622244" cy="5836234"/>
          </a:xfrm>
        </p:grpSpPr>
        <p:pic>
          <p:nvPicPr>
            <p:cNvPr id="10" name="Picture 9"/>
            <p:cNvPicPr>
              <a:picLocks noChangeAspect="1"/>
            </p:cNvPicPr>
            <p:nvPr/>
          </p:nvPicPr>
          <p:blipFill rotWithShape="1">
            <a:blip r:embed="rId2"/>
            <a:srcRect t="29000" r="29633"/>
            <a:stretch/>
          </p:blipFill>
          <p:spPr>
            <a:xfrm>
              <a:off x="251520" y="1015756"/>
              <a:ext cx="2564285" cy="2641498"/>
            </a:xfrm>
            <a:prstGeom prst="rect">
              <a:avLst/>
            </a:prstGeom>
          </p:spPr>
        </p:pic>
        <p:pic>
          <p:nvPicPr>
            <p:cNvPr id="12" name="Picture 11"/>
            <p:cNvPicPr>
              <a:picLocks noChangeAspect="1"/>
            </p:cNvPicPr>
            <p:nvPr/>
          </p:nvPicPr>
          <p:blipFill>
            <a:blip r:embed="rId3"/>
            <a:stretch>
              <a:fillRect/>
            </a:stretch>
          </p:blipFill>
          <p:spPr>
            <a:xfrm>
              <a:off x="3059832" y="1015756"/>
              <a:ext cx="1752600" cy="2609850"/>
            </a:xfrm>
            <a:prstGeom prst="rect">
              <a:avLst/>
            </a:prstGeom>
          </p:spPr>
        </p:pic>
        <p:pic>
          <p:nvPicPr>
            <p:cNvPr id="14" name="Picture 13"/>
            <p:cNvPicPr>
              <a:picLocks noChangeAspect="1"/>
            </p:cNvPicPr>
            <p:nvPr/>
          </p:nvPicPr>
          <p:blipFill>
            <a:blip r:embed="rId4"/>
            <a:stretch>
              <a:fillRect/>
            </a:stretch>
          </p:blipFill>
          <p:spPr>
            <a:xfrm>
              <a:off x="251520" y="3784322"/>
              <a:ext cx="1944216" cy="2986144"/>
            </a:xfrm>
            <a:prstGeom prst="rect">
              <a:avLst/>
            </a:prstGeom>
          </p:spPr>
        </p:pic>
        <p:pic>
          <p:nvPicPr>
            <p:cNvPr id="15" name="Picture 14"/>
            <p:cNvPicPr>
              <a:picLocks noChangeAspect="1"/>
            </p:cNvPicPr>
            <p:nvPr/>
          </p:nvPicPr>
          <p:blipFill>
            <a:blip r:embed="rId5"/>
            <a:stretch>
              <a:fillRect/>
            </a:stretch>
          </p:blipFill>
          <p:spPr>
            <a:xfrm>
              <a:off x="2631234" y="3818246"/>
              <a:ext cx="2181198" cy="2912012"/>
            </a:xfrm>
            <a:prstGeom prst="rect">
              <a:avLst/>
            </a:prstGeom>
          </p:spPr>
        </p:pic>
        <p:sp>
          <p:nvSpPr>
            <p:cNvPr id="16" name="Rectangle 15"/>
            <p:cNvSpPr/>
            <p:nvPr/>
          </p:nvSpPr>
          <p:spPr>
            <a:xfrm>
              <a:off x="249908" y="983073"/>
              <a:ext cx="535724" cy="923330"/>
            </a:xfrm>
            <a:prstGeom prst="rect">
              <a:avLst/>
            </a:prstGeom>
            <a:noFill/>
          </p:spPr>
          <p:txBody>
            <a:bodyPr wrap="none" lIns="91440" tIns="45720" rIns="91440" bIns="45720">
              <a:spAutoFit/>
            </a:bodyPr>
            <a:lstStyle/>
            <a:p>
              <a:pPr algn="ctr"/>
              <a:r>
                <a:rPr lang="en-GB" sz="5400" b="1" cap="none" spc="0" dirty="0">
                  <a:ln w="22225">
                    <a:solidFill>
                      <a:schemeClr val="accent2"/>
                    </a:solidFill>
                    <a:prstDash val="solid"/>
                  </a:ln>
                  <a:solidFill>
                    <a:schemeClr val="accent2">
                      <a:lumMod val="40000"/>
                      <a:lumOff val="60000"/>
                    </a:schemeClr>
                  </a:solidFill>
                  <a:effectLst/>
                </a:rPr>
                <a:t>1</a:t>
              </a:r>
              <a:endParaRPr lang="en-US" sz="5400" b="1" cap="none" spc="0" dirty="0">
                <a:ln w="22225">
                  <a:solidFill>
                    <a:schemeClr val="accent2"/>
                  </a:solidFill>
                  <a:prstDash val="solid"/>
                </a:ln>
                <a:solidFill>
                  <a:schemeClr val="accent2">
                    <a:lumMod val="40000"/>
                    <a:lumOff val="60000"/>
                  </a:schemeClr>
                </a:solidFill>
                <a:effectLst/>
              </a:endParaRPr>
            </a:p>
          </p:txBody>
        </p:sp>
        <p:sp>
          <p:nvSpPr>
            <p:cNvPr id="18" name="Rectangle 17"/>
            <p:cNvSpPr/>
            <p:nvPr/>
          </p:nvSpPr>
          <p:spPr>
            <a:xfrm>
              <a:off x="2980370" y="934232"/>
              <a:ext cx="535724" cy="923330"/>
            </a:xfrm>
            <a:prstGeom prst="rect">
              <a:avLst/>
            </a:prstGeom>
            <a:noFill/>
          </p:spPr>
          <p:txBody>
            <a:bodyPr wrap="none" lIns="91440" tIns="45720" rIns="91440" bIns="45720">
              <a:spAutoFit/>
            </a:bodyPr>
            <a:lstStyle/>
            <a:p>
              <a:pPr algn="ctr"/>
              <a:r>
                <a:rPr lang="en-GB" sz="5400" b="1" dirty="0">
                  <a:ln w="22225">
                    <a:solidFill>
                      <a:schemeClr val="accent2"/>
                    </a:solidFill>
                    <a:prstDash val="solid"/>
                  </a:ln>
                  <a:solidFill>
                    <a:schemeClr val="accent2">
                      <a:lumMod val="40000"/>
                      <a:lumOff val="60000"/>
                    </a:schemeClr>
                  </a:solidFill>
                </a:rPr>
                <a:t>2</a:t>
              </a:r>
              <a:endParaRPr lang="en-US" sz="5400" b="1" cap="none" spc="0" dirty="0">
                <a:ln w="22225">
                  <a:solidFill>
                    <a:schemeClr val="accent2"/>
                  </a:solidFill>
                  <a:prstDash val="solid"/>
                </a:ln>
                <a:solidFill>
                  <a:schemeClr val="accent2">
                    <a:lumMod val="40000"/>
                    <a:lumOff val="60000"/>
                  </a:schemeClr>
                </a:solidFill>
                <a:effectLst/>
              </a:endParaRPr>
            </a:p>
          </p:txBody>
        </p:sp>
        <p:sp>
          <p:nvSpPr>
            <p:cNvPr id="20" name="Rectangle 19"/>
            <p:cNvSpPr/>
            <p:nvPr/>
          </p:nvSpPr>
          <p:spPr>
            <a:xfrm>
              <a:off x="190188" y="3784322"/>
              <a:ext cx="535724" cy="923330"/>
            </a:xfrm>
            <a:prstGeom prst="rect">
              <a:avLst/>
            </a:prstGeom>
            <a:noFill/>
          </p:spPr>
          <p:txBody>
            <a:bodyPr wrap="none" lIns="91440" tIns="45720" rIns="91440" bIns="45720">
              <a:spAutoFit/>
            </a:bodyPr>
            <a:lstStyle/>
            <a:p>
              <a:pPr algn="ctr"/>
              <a:r>
                <a:rPr lang="en-GB" sz="5400" b="1" dirty="0">
                  <a:ln w="22225">
                    <a:solidFill>
                      <a:schemeClr val="accent2"/>
                    </a:solidFill>
                    <a:prstDash val="solid"/>
                  </a:ln>
                  <a:solidFill>
                    <a:schemeClr val="accent2">
                      <a:lumMod val="40000"/>
                      <a:lumOff val="60000"/>
                    </a:schemeClr>
                  </a:solidFill>
                </a:rPr>
                <a:t>3</a:t>
              </a:r>
              <a:endParaRPr lang="en-US" sz="5400" b="1" cap="none" spc="0" dirty="0">
                <a:ln w="22225">
                  <a:solidFill>
                    <a:schemeClr val="accent2"/>
                  </a:solidFill>
                  <a:prstDash val="solid"/>
                </a:ln>
                <a:solidFill>
                  <a:schemeClr val="accent2">
                    <a:lumMod val="40000"/>
                    <a:lumOff val="60000"/>
                  </a:schemeClr>
                </a:solidFill>
                <a:effectLst/>
              </a:endParaRPr>
            </a:p>
          </p:txBody>
        </p:sp>
        <p:sp>
          <p:nvSpPr>
            <p:cNvPr id="21" name="Rectangle 20"/>
            <p:cNvSpPr/>
            <p:nvPr/>
          </p:nvSpPr>
          <p:spPr>
            <a:xfrm>
              <a:off x="2686749" y="3752674"/>
              <a:ext cx="535724" cy="923330"/>
            </a:xfrm>
            <a:prstGeom prst="rect">
              <a:avLst/>
            </a:prstGeom>
            <a:noFill/>
          </p:spPr>
          <p:txBody>
            <a:bodyPr wrap="none" lIns="91440" tIns="45720" rIns="91440" bIns="45720">
              <a:spAutoFit/>
            </a:bodyPr>
            <a:lstStyle/>
            <a:p>
              <a:pPr algn="ctr"/>
              <a:r>
                <a:rPr lang="en-GB" sz="5400" b="1" dirty="0">
                  <a:ln w="22225">
                    <a:solidFill>
                      <a:schemeClr val="accent2"/>
                    </a:solidFill>
                    <a:prstDash val="solid"/>
                  </a:ln>
                  <a:solidFill>
                    <a:schemeClr val="accent2">
                      <a:lumMod val="40000"/>
                      <a:lumOff val="60000"/>
                    </a:schemeClr>
                  </a:solidFill>
                </a:rPr>
                <a:t>4</a:t>
              </a:r>
              <a:endParaRPr lang="en-US" sz="5400" b="1" cap="none" spc="0" dirty="0">
                <a:ln w="22225">
                  <a:solidFill>
                    <a:schemeClr val="accent2"/>
                  </a:solidFill>
                  <a:prstDash val="solid"/>
                </a:ln>
                <a:solidFill>
                  <a:schemeClr val="accent2">
                    <a:lumMod val="40000"/>
                    <a:lumOff val="60000"/>
                  </a:schemeClr>
                </a:solidFill>
                <a:effectLst/>
              </a:endParaRPr>
            </a:p>
          </p:txBody>
        </p:sp>
      </p:grpSp>
    </p:spTree>
    <p:extLst>
      <p:ext uri="{BB962C8B-B14F-4D97-AF65-F5344CB8AC3E}">
        <p14:creationId xmlns:p14="http://schemas.microsoft.com/office/powerpoint/2010/main" val="10926830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116632"/>
            <a:ext cx="7344816" cy="1143000"/>
          </a:xfrm>
        </p:spPr>
        <p:txBody>
          <a:bodyPr>
            <a:normAutofit/>
          </a:bodyPr>
          <a:lstStyle/>
          <a:p>
            <a:r>
              <a:rPr lang="en-US" sz="3200" b="1" u="sng" dirty="0">
                <a:latin typeface="Comic Sans MS" pitchFamily="66" charset="0"/>
              </a:rPr>
              <a:t>How are Disabled People Portrayed in the Media?</a:t>
            </a:r>
            <a:endParaRPr lang="en-GB" sz="3200" b="1" u="sng" dirty="0">
              <a:latin typeface="Comic Sans MS" pitchFamily="66" charset="0"/>
            </a:endParaRPr>
          </a:p>
        </p:txBody>
      </p:sp>
      <p:sp>
        <p:nvSpPr>
          <p:cNvPr id="3" name="Content Placeholder 2"/>
          <p:cNvSpPr>
            <a:spLocks noGrp="1"/>
          </p:cNvSpPr>
          <p:nvPr>
            <p:ph idx="1"/>
          </p:nvPr>
        </p:nvSpPr>
        <p:spPr>
          <a:xfrm>
            <a:off x="467544" y="1412776"/>
            <a:ext cx="8208912" cy="5256584"/>
          </a:xfrm>
          <a:solidFill>
            <a:schemeClr val="bg1"/>
          </a:solidFill>
        </p:spPr>
        <p:txBody>
          <a:bodyPr>
            <a:normAutofit fontScale="32500" lnSpcReduction="20000"/>
          </a:bodyPr>
          <a:lstStyle/>
          <a:p>
            <a:pPr marL="0" indent="0">
              <a:buNone/>
            </a:pPr>
            <a:r>
              <a:rPr lang="en-US" sz="6200" b="1" u="sng" dirty="0">
                <a:latin typeface="Comic Sans MS" pitchFamily="66" charset="0"/>
              </a:rPr>
              <a:t>Learning Outcomes</a:t>
            </a:r>
          </a:p>
          <a:p>
            <a:endParaRPr lang="en-US" dirty="0">
              <a:latin typeface="Comic Sans MS" pitchFamily="66" charset="0"/>
            </a:endParaRPr>
          </a:p>
          <a:p>
            <a:pPr marL="0" indent="0">
              <a:buNone/>
            </a:pPr>
            <a:endParaRPr lang="en-GB" sz="3600" dirty="0">
              <a:solidFill>
                <a:schemeClr val="accent2"/>
              </a:solidFill>
              <a:latin typeface="Comic Sans MS" pitchFamily="66" charset="0"/>
            </a:endParaRPr>
          </a:p>
          <a:p>
            <a:pPr marL="0" indent="0">
              <a:buNone/>
            </a:pPr>
            <a:r>
              <a:rPr lang="en-US" sz="6200" dirty="0">
                <a:solidFill>
                  <a:schemeClr val="accent2"/>
                </a:solidFill>
                <a:latin typeface="Comic Sans MS" pitchFamily="66" charset="0"/>
              </a:rPr>
              <a:t>To explain how what the Equality Act of 2010 is, how the media can influence public views about disabled people and why disabled people feel they are stereotyped. </a:t>
            </a:r>
            <a:endParaRPr lang="en-GB" sz="6200" dirty="0">
              <a:solidFill>
                <a:schemeClr val="accent2"/>
              </a:solidFill>
              <a:latin typeface="Comic Sans MS" pitchFamily="66" charset="0"/>
            </a:endParaRPr>
          </a:p>
          <a:p>
            <a:pPr marL="0" indent="0">
              <a:buNone/>
            </a:pPr>
            <a:endParaRPr lang="en-GB" sz="6200" dirty="0">
              <a:latin typeface="Comic Sans MS" pitchFamily="66" charset="0"/>
            </a:endParaRPr>
          </a:p>
          <a:p>
            <a:pPr marL="0" indent="0">
              <a:buNone/>
            </a:pPr>
            <a:r>
              <a:rPr lang="en-US" sz="6200" dirty="0">
                <a:solidFill>
                  <a:schemeClr val="accent3">
                    <a:lumMod val="75000"/>
                  </a:schemeClr>
                </a:solidFill>
                <a:latin typeface="Comic Sans MS" pitchFamily="66" charset="0"/>
              </a:rPr>
              <a:t>To describe how the Equality Act helps disabled people and present a balanced argument about how the media influences public opinion </a:t>
            </a:r>
            <a:endParaRPr lang="en-GB" sz="6200" dirty="0">
              <a:solidFill>
                <a:schemeClr val="accent3">
                  <a:lumMod val="75000"/>
                </a:schemeClr>
              </a:solidFill>
              <a:latin typeface="Comic Sans MS" pitchFamily="66" charset="0"/>
            </a:endParaRPr>
          </a:p>
          <a:p>
            <a:pPr marL="0" indent="0">
              <a:buNone/>
            </a:pPr>
            <a:endParaRPr lang="en-GB" sz="6200" dirty="0">
              <a:latin typeface="Comic Sans MS" pitchFamily="66" charset="0"/>
            </a:endParaRPr>
          </a:p>
          <a:p>
            <a:pPr marL="0" indent="0">
              <a:buNone/>
            </a:pPr>
            <a:r>
              <a:rPr lang="en-GB" sz="6200" dirty="0">
                <a:solidFill>
                  <a:srgbClr val="00B050"/>
                </a:solidFill>
                <a:latin typeface="Comic Sans MS" pitchFamily="66" charset="0"/>
              </a:rPr>
              <a:t>To be able to assess the impact of the Equality Act and how media  portrayal affects disabled people.</a:t>
            </a:r>
            <a:endParaRPr lang="en-GB" sz="5500" dirty="0">
              <a:solidFill>
                <a:srgbClr val="00B050"/>
              </a:solidFill>
              <a:latin typeface="Comic Sans MS" pitchFamily="66" charset="0"/>
            </a:endParaRPr>
          </a:p>
          <a:p>
            <a:pPr marL="0" indent="0">
              <a:buNone/>
            </a:pPr>
            <a:endParaRPr lang="en-GB" sz="5500" dirty="0">
              <a:solidFill>
                <a:srgbClr val="00B050"/>
              </a:solidFill>
              <a:latin typeface="Comic Sans MS" pitchFamily="66" charset="0"/>
            </a:endParaRPr>
          </a:p>
          <a:p>
            <a:pPr marL="0" indent="0">
              <a:buNone/>
            </a:pPr>
            <a:r>
              <a:rPr lang="en-GB" sz="5500" dirty="0">
                <a:hlinkClick r:id="rId2"/>
              </a:rPr>
              <a:t>https://www.youtube.com/watch?v=bwW6mYdJ7Xc</a:t>
            </a:r>
            <a:endParaRPr lang="en-GB" sz="5500" dirty="0"/>
          </a:p>
          <a:p>
            <a:pPr marL="0" indent="0">
              <a:buNone/>
            </a:pPr>
            <a:endParaRPr lang="en-GB" sz="5500" dirty="0">
              <a:solidFill>
                <a:schemeClr val="bg2">
                  <a:lumMod val="25000"/>
                </a:schemeClr>
              </a:solidFill>
              <a:latin typeface="Comic Sans MS" pitchFamily="66" charset="0"/>
            </a:endParaRPr>
          </a:p>
          <a:p>
            <a:pPr marL="0" indent="0">
              <a:buNone/>
            </a:pPr>
            <a:r>
              <a:rPr lang="en-GB" sz="5500" dirty="0">
                <a:solidFill>
                  <a:schemeClr val="bg2">
                    <a:lumMod val="25000"/>
                  </a:schemeClr>
                </a:solidFill>
                <a:latin typeface="Comic Sans MS" pitchFamily="66" charset="0"/>
              </a:rPr>
              <a:t>Watch the clip and note down what the speakers say about how they want non-disabled people to see them. We’ll then investigate whether the media is meeting these expectations. </a:t>
            </a:r>
          </a:p>
          <a:p>
            <a:endParaRPr lang="en-US" dirty="0"/>
          </a:p>
          <a:p>
            <a:endParaRPr lang="en-US" dirty="0"/>
          </a:p>
          <a:p>
            <a:endParaRPr lang="en-GB" dirty="0"/>
          </a:p>
        </p:txBody>
      </p:sp>
    </p:spTree>
    <p:extLst>
      <p:ext uri="{BB962C8B-B14F-4D97-AF65-F5344CB8AC3E}">
        <p14:creationId xmlns:p14="http://schemas.microsoft.com/office/powerpoint/2010/main" val="33405882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79" y="8668"/>
            <a:ext cx="9144000" cy="843455"/>
          </a:xfrm>
        </p:spPr>
        <p:txBody>
          <a:bodyPr>
            <a:normAutofit/>
          </a:bodyPr>
          <a:lstStyle/>
          <a:p>
            <a:r>
              <a:rPr lang="en-US" sz="2800" u="sng" dirty="0">
                <a:solidFill>
                  <a:srgbClr val="7030A0"/>
                </a:solidFill>
                <a:latin typeface="Comic Sans MS" pitchFamily="66" charset="0"/>
              </a:rPr>
              <a:t>How are disabled people portrayed in the media? </a:t>
            </a:r>
            <a:endParaRPr lang="en-GB" sz="2800" u="sng" dirty="0">
              <a:solidFill>
                <a:srgbClr val="7030A0"/>
              </a:solidFill>
              <a:latin typeface="Comic Sans MS" pitchFamily="66" charset="0"/>
            </a:endParaRPr>
          </a:p>
        </p:txBody>
      </p:sp>
      <p:sp>
        <p:nvSpPr>
          <p:cNvPr id="3" name="Content Placeholder 2"/>
          <p:cNvSpPr>
            <a:spLocks noGrp="1"/>
          </p:cNvSpPr>
          <p:nvPr>
            <p:ph idx="1"/>
          </p:nvPr>
        </p:nvSpPr>
        <p:spPr>
          <a:xfrm>
            <a:off x="269462" y="3068960"/>
            <a:ext cx="8712968" cy="3456384"/>
          </a:xfrm>
          <a:solidFill>
            <a:schemeClr val="bg1"/>
          </a:solidFill>
        </p:spPr>
        <p:txBody>
          <a:bodyPr>
            <a:normAutofit/>
          </a:bodyPr>
          <a:lstStyle/>
          <a:p>
            <a:pPr marL="0" indent="0">
              <a:buNone/>
            </a:pPr>
            <a:r>
              <a:rPr lang="en-GB" b="1" u="sng" dirty="0">
                <a:solidFill>
                  <a:schemeClr val="accent2"/>
                </a:solidFill>
                <a:latin typeface="Comic Sans MS" pitchFamily="66" charset="0"/>
              </a:rPr>
              <a:t>Task One:</a:t>
            </a:r>
            <a:endParaRPr lang="en-US" sz="1800" b="1" u="sng" dirty="0">
              <a:latin typeface="Comic Sans MS" pitchFamily="66" charset="0"/>
            </a:endParaRPr>
          </a:p>
          <a:p>
            <a:pPr marL="0" indent="0">
              <a:buNone/>
            </a:pPr>
            <a:r>
              <a:rPr lang="en-US" sz="2400" dirty="0">
                <a:solidFill>
                  <a:srgbClr val="7030A0"/>
                </a:solidFill>
                <a:latin typeface="Comic Sans MS" pitchFamily="66" charset="0"/>
              </a:rPr>
              <a:t>On your table there are a variety of sources about how disabled people are portrayed in the media.</a:t>
            </a:r>
          </a:p>
          <a:p>
            <a:pPr marL="0" indent="0">
              <a:buNone/>
            </a:pPr>
            <a:endParaRPr lang="en-US" sz="2400" dirty="0">
              <a:latin typeface="Comic Sans MS" pitchFamily="66" charset="0"/>
            </a:endParaRPr>
          </a:p>
          <a:p>
            <a:pPr marL="0" indent="0">
              <a:buNone/>
            </a:pPr>
            <a:r>
              <a:rPr lang="en-US" sz="2400" dirty="0">
                <a:latin typeface="Comic Sans MS" pitchFamily="66" charset="0"/>
              </a:rPr>
              <a:t>Complete your capture sheet and collect evidence to summarize the extent to which people with disabilities are stereotyped in the media.</a:t>
            </a:r>
            <a:endParaRPr lang="en-GB" sz="2400" dirty="0">
              <a:latin typeface="Comic Sans MS" pitchFamily="66" charset="0"/>
            </a:endParaRPr>
          </a:p>
          <a:p>
            <a:pPr marL="0" indent="0">
              <a:buNone/>
            </a:pPr>
            <a:r>
              <a:rPr lang="en-GB" sz="2400" dirty="0">
                <a:latin typeface="Comic Sans MS" pitchFamily="66" charset="0"/>
              </a:rPr>
              <a:t>E</a:t>
            </a:r>
            <a:r>
              <a:rPr lang="en-US" sz="2400" dirty="0" err="1">
                <a:latin typeface="Comic Sans MS" pitchFamily="66" charset="0"/>
              </a:rPr>
              <a:t>nsure</a:t>
            </a:r>
            <a:r>
              <a:rPr lang="en-US" sz="2400" dirty="0">
                <a:latin typeface="Comic Sans MS" pitchFamily="66" charset="0"/>
              </a:rPr>
              <a:t> you complete the sources at your </a:t>
            </a:r>
            <a:r>
              <a:rPr lang="en-US" sz="2400" b="1" dirty="0">
                <a:solidFill>
                  <a:srgbClr val="FF0000"/>
                </a:solidFill>
                <a:latin typeface="Comic Sans MS" pitchFamily="66" charset="0"/>
              </a:rPr>
              <a:t>challenge levels.</a:t>
            </a:r>
            <a:endParaRPr lang="en-US" sz="2800" b="1" dirty="0">
              <a:solidFill>
                <a:srgbClr val="FF0000"/>
              </a:solidFill>
              <a:latin typeface="Comic Sans MS" pitchFamily="66" charset="0"/>
            </a:endParaRPr>
          </a:p>
        </p:txBody>
      </p:sp>
      <p:sp>
        <p:nvSpPr>
          <p:cNvPr id="4" name="TextBox 3"/>
          <p:cNvSpPr txBox="1"/>
          <p:nvPr/>
        </p:nvSpPr>
        <p:spPr>
          <a:xfrm>
            <a:off x="7956376" y="3501008"/>
            <a:ext cx="184731" cy="369332"/>
          </a:xfrm>
          <a:prstGeom prst="rect">
            <a:avLst/>
          </a:prstGeom>
          <a:noFill/>
        </p:spPr>
        <p:txBody>
          <a:bodyPr wrap="none" rtlCol="0">
            <a:spAutoFit/>
          </a:bodyPr>
          <a:lstStyle/>
          <a:p>
            <a:endParaRPr lang="en-GB" dirty="0"/>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32987" y="998778"/>
            <a:ext cx="3288864" cy="15661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p:cNvPicPr>
            <a:picLocks noChangeAspect="1"/>
          </p:cNvPicPr>
          <p:nvPr/>
        </p:nvPicPr>
        <p:blipFill>
          <a:blip r:embed="rId3"/>
          <a:stretch>
            <a:fillRect/>
          </a:stretch>
        </p:blipFill>
        <p:spPr>
          <a:xfrm>
            <a:off x="3536455" y="998778"/>
            <a:ext cx="1842064" cy="2328096"/>
          </a:xfrm>
          <a:prstGeom prst="rect">
            <a:avLst/>
          </a:prstGeom>
        </p:spPr>
      </p:pic>
      <p:pic>
        <p:nvPicPr>
          <p:cNvPr id="6" name="Picture 5">
            <a:extLst>
              <a:ext uri="{FF2B5EF4-FFF2-40B4-BE49-F238E27FC236}">
                <a16:creationId xmlns:a16="http://schemas.microsoft.com/office/drawing/2014/main" id="{20AC7A8D-9F95-4861-814F-2CBBE63221F7}"/>
              </a:ext>
            </a:extLst>
          </p:cNvPr>
          <p:cNvPicPr>
            <a:picLocks noChangeAspect="1"/>
          </p:cNvPicPr>
          <p:nvPr/>
        </p:nvPicPr>
        <p:blipFill>
          <a:blip r:embed="rId4"/>
          <a:stretch>
            <a:fillRect/>
          </a:stretch>
        </p:blipFill>
        <p:spPr>
          <a:xfrm>
            <a:off x="269462" y="998778"/>
            <a:ext cx="2889583" cy="1732912"/>
          </a:xfrm>
          <a:prstGeom prst="rect">
            <a:avLst/>
          </a:prstGeom>
          <a:ln>
            <a:solidFill>
              <a:schemeClr val="tx1"/>
            </a:solidFill>
          </a:ln>
        </p:spPr>
      </p:pic>
      <p:sp>
        <p:nvSpPr>
          <p:cNvPr id="7" name="Arrow: Right 6">
            <a:extLst>
              <a:ext uri="{FF2B5EF4-FFF2-40B4-BE49-F238E27FC236}">
                <a16:creationId xmlns:a16="http://schemas.microsoft.com/office/drawing/2014/main" id="{78CC718A-4E4B-4AE5-95D1-874E9D25D42C}"/>
              </a:ext>
            </a:extLst>
          </p:cNvPr>
          <p:cNvSpPr/>
          <p:nvPr/>
        </p:nvSpPr>
        <p:spPr>
          <a:xfrm rot="10800000">
            <a:off x="2051720" y="1588636"/>
            <a:ext cx="1330267" cy="47221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381502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8278" y="332656"/>
            <a:ext cx="8229600" cy="4525963"/>
          </a:xfrm>
        </p:spPr>
        <p:txBody>
          <a:bodyPr>
            <a:normAutofit/>
          </a:bodyPr>
          <a:lstStyle/>
          <a:p>
            <a:r>
              <a:rPr lang="en-GB" sz="2000" b="1" dirty="0">
                <a:solidFill>
                  <a:schemeClr val="accent4"/>
                </a:solidFill>
                <a:latin typeface="Comic Sans MS" pitchFamily="66" charset="0"/>
              </a:rPr>
              <a:t>Review: Complete any blank spaces as we go through them. You will need detailed notes for the next task.</a:t>
            </a:r>
            <a:endParaRPr lang="en-US" sz="2000" b="1" dirty="0">
              <a:solidFill>
                <a:schemeClr val="accent4"/>
              </a:solidFill>
              <a:latin typeface="Comic Sans MS" pitchFamily="66" charset="0"/>
            </a:endParaRPr>
          </a:p>
          <a:p>
            <a:pPr marL="0" indent="0">
              <a:buNone/>
            </a:pPr>
            <a:endParaRPr lang="en-GB" dirty="0">
              <a:solidFill>
                <a:schemeClr val="accent2"/>
              </a:solidFill>
              <a:latin typeface="Comic Sans MS" pitchFamily="66" charset="0"/>
            </a:endParaRPr>
          </a:p>
          <a:p>
            <a:pPr marL="0" indent="0">
              <a:buNone/>
            </a:pPr>
            <a:endParaRPr lang="en-GB" dirty="0">
              <a:solidFill>
                <a:schemeClr val="bg2">
                  <a:lumMod val="25000"/>
                </a:schemeClr>
              </a:solidFill>
              <a:latin typeface="Comic Sans MS" pitchFamily="66" charset="0"/>
            </a:endParaRPr>
          </a:p>
          <a:p>
            <a:endParaRPr lang="en-US" dirty="0"/>
          </a:p>
          <a:p>
            <a:endParaRPr lang="en-US" dirty="0"/>
          </a:p>
          <a:p>
            <a:endParaRPr lang="en-GB" dirty="0"/>
          </a:p>
        </p:txBody>
      </p:sp>
      <p:pic>
        <p:nvPicPr>
          <p:cNvPr id="7" name="Picture 6"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8278" y="1340768"/>
            <a:ext cx="8405402" cy="5040560"/>
          </a:xfrm>
          <a:prstGeom prst="rect">
            <a:avLst/>
          </a:prstGeom>
        </p:spPr>
      </p:pic>
    </p:spTree>
    <p:extLst>
      <p:ext uri="{BB962C8B-B14F-4D97-AF65-F5344CB8AC3E}">
        <p14:creationId xmlns:p14="http://schemas.microsoft.com/office/powerpoint/2010/main" val="40501873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49635AD6-DF94-4F5D-A016-86DA66D63732}"/>
              </a:ext>
            </a:extLst>
          </p:cNvPr>
          <p:cNvSpPr>
            <a:spLocks noGrp="1"/>
          </p:cNvSpPr>
          <p:nvPr>
            <p:ph idx="1"/>
          </p:nvPr>
        </p:nvSpPr>
        <p:spPr>
          <a:xfrm>
            <a:off x="285720" y="176427"/>
            <a:ext cx="8678768" cy="6408712"/>
          </a:xfrm>
          <a:solidFill>
            <a:schemeClr val="bg1"/>
          </a:solidFill>
        </p:spPr>
        <p:txBody>
          <a:bodyPr>
            <a:normAutofit/>
          </a:bodyPr>
          <a:lstStyle/>
          <a:p>
            <a:pPr marL="0" indent="0">
              <a:buNone/>
            </a:pPr>
            <a:r>
              <a:rPr lang="en-US" sz="2800" b="1" u="sng">
                <a:highlight>
                  <a:srgbClr val="FFFF00"/>
                </a:highlight>
                <a:latin typeface="Comic Sans MS" pitchFamily="66" charset="0"/>
              </a:rPr>
              <a:t>Task two </a:t>
            </a:r>
            <a:r>
              <a:rPr lang="en-US" sz="2800" b="1" u="sng">
                <a:latin typeface="Comic Sans MS" pitchFamily="66" charset="0"/>
              </a:rPr>
              <a:t>–</a:t>
            </a:r>
            <a:r>
              <a:rPr lang="en-US" sz="2800" b="1">
                <a:latin typeface="Comic Sans MS" pitchFamily="66" charset="0"/>
              </a:rPr>
              <a:t>  </a:t>
            </a:r>
            <a:r>
              <a:rPr lang="en-US" sz="2800" b="1">
                <a:solidFill>
                  <a:srgbClr val="7030A0"/>
                </a:solidFill>
                <a:latin typeface="Comic Sans MS" pitchFamily="66" charset="0"/>
              </a:rPr>
              <a:t>What is the Equality Act of 2010? How has it helped disabled people in the UK?</a:t>
            </a:r>
            <a:endParaRPr lang="en-US" sz="2800" b="1" dirty="0">
              <a:solidFill>
                <a:srgbClr val="7030A0"/>
              </a:solidFill>
              <a:latin typeface="Comic Sans MS" pitchFamily="66" charset="0"/>
            </a:endParaRPr>
          </a:p>
        </p:txBody>
      </p:sp>
      <p:pic>
        <p:nvPicPr>
          <p:cNvPr id="6" name="Picture 5" descr="A screenshot of a cell phone&#10;&#10;Description automatically generated">
            <a:extLst>
              <a:ext uri="{FF2B5EF4-FFF2-40B4-BE49-F238E27FC236}">
                <a16:creationId xmlns:a16="http://schemas.microsoft.com/office/drawing/2014/main" id="{791E5DD6-55CA-448A-9D64-025EDBA41D0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21154382">
            <a:off x="500402" y="1977294"/>
            <a:ext cx="4474379" cy="3027074"/>
          </a:xfrm>
          <a:prstGeom prst="rect">
            <a:avLst/>
          </a:prstGeom>
          <a:ln>
            <a:solidFill>
              <a:schemeClr val="tx1"/>
            </a:solidFill>
          </a:ln>
        </p:spPr>
      </p:pic>
      <p:sp>
        <p:nvSpPr>
          <p:cNvPr id="7" name="TextBox 6">
            <a:extLst>
              <a:ext uri="{FF2B5EF4-FFF2-40B4-BE49-F238E27FC236}">
                <a16:creationId xmlns:a16="http://schemas.microsoft.com/office/drawing/2014/main" id="{142532B3-2C31-4255-A34D-A870FE4B4E28}"/>
              </a:ext>
            </a:extLst>
          </p:cNvPr>
          <p:cNvSpPr txBox="1"/>
          <p:nvPr/>
        </p:nvSpPr>
        <p:spPr>
          <a:xfrm>
            <a:off x="5292080" y="1484784"/>
            <a:ext cx="3528392" cy="2862322"/>
          </a:xfrm>
          <a:prstGeom prst="rect">
            <a:avLst/>
          </a:prstGeom>
          <a:solidFill>
            <a:srgbClr val="FFFFCC"/>
          </a:solidFill>
        </p:spPr>
        <p:txBody>
          <a:bodyPr wrap="square" rtlCol="0">
            <a:spAutoFit/>
          </a:bodyPr>
          <a:lstStyle/>
          <a:p>
            <a:r>
              <a:rPr lang="en-GB" sz="2000" dirty="0">
                <a:latin typeface="Comic Sans MS" panose="030F0702030302020204" pitchFamily="66" charset="0"/>
              </a:rPr>
              <a:t>Read the handout you have just been given (or on the next slide) and then choose a set of </a:t>
            </a:r>
            <a:r>
              <a:rPr lang="en-GB" sz="2000" dirty="0">
                <a:solidFill>
                  <a:srgbClr val="FF0000"/>
                </a:solidFill>
                <a:latin typeface="Comic Sans MS" panose="030F0702030302020204" pitchFamily="66" charset="0"/>
              </a:rPr>
              <a:t>challenge questions </a:t>
            </a:r>
            <a:r>
              <a:rPr lang="en-GB" sz="2000" dirty="0">
                <a:latin typeface="Comic Sans MS" panose="030F0702030302020204" pitchFamily="66" charset="0"/>
              </a:rPr>
              <a:t>to answer.</a:t>
            </a:r>
          </a:p>
          <a:p>
            <a:endParaRPr lang="en-GB" sz="2000" dirty="0">
              <a:latin typeface="Comic Sans MS" panose="030F0702030302020204" pitchFamily="66" charset="0"/>
            </a:endParaRPr>
          </a:p>
          <a:p>
            <a:r>
              <a:rPr lang="en-GB" sz="2000" dirty="0">
                <a:solidFill>
                  <a:srgbClr val="FF0000"/>
                </a:solidFill>
                <a:latin typeface="Comic Sans MS" panose="030F0702030302020204" pitchFamily="66" charset="0"/>
              </a:rPr>
              <a:t>Level up!</a:t>
            </a:r>
          </a:p>
          <a:p>
            <a:r>
              <a:rPr lang="en-GB" sz="2000" dirty="0">
                <a:latin typeface="Comic Sans MS" panose="030F0702030302020204" pitchFamily="66" charset="0"/>
              </a:rPr>
              <a:t>Finished? Have a go at the next set up</a:t>
            </a:r>
            <a:r>
              <a:rPr lang="en-GB" dirty="0"/>
              <a:t>.</a:t>
            </a:r>
          </a:p>
        </p:txBody>
      </p:sp>
      <p:sp>
        <p:nvSpPr>
          <p:cNvPr id="8" name="Arrow: Right 7">
            <a:extLst>
              <a:ext uri="{FF2B5EF4-FFF2-40B4-BE49-F238E27FC236}">
                <a16:creationId xmlns:a16="http://schemas.microsoft.com/office/drawing/2014/main" id="{0A14F8A0-5245-4813-A919-A19D76406DE0}"/>
              </a:ext>
            </a:extLst>
          </p:cNvPr>
          <p:cNvSpPr/>
          <p:nvPr/>
        </p:nvSpPr>
        <p:spPr>
          <a:xfrm rot="10969770">
            <a:off x="4007631" y="2522803"/>
            <a:ext cx="1224136" cy="5040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a:extLst>
              <a:ext uri="{FF2B5EF4-FFF2-40B4-BE49-F238E27FC236}">
                <a16:creationId xmlns:a16="http://schemas.microsoft.com/office/drawing/2014/main" id="{0CA9379E-05AB-4CC1-B000-A77D1D72CFC9}"/>
              </a:ext>
            </a:extLst>
          </p:cNvPr>
          <p:cNvPicPr>
            <a:picLocks noChangeAspect="1"/>
          </p:cNvPicPr>
          <p:nvPr/>
        </p:nvPicPr>
        <p:blipFill>
          <a:blip r:embed="rId3"/>
          <a:stretch>
            <a:fillRect/>
          </a:stretch>
        </p:blipFill>
        <p:spPr>
          <a:xfrm>
            <a:off x="6588224" y="4221088"/>
            <a:ext cx="1958401" cy="2477182"/>
          </a:xfrm>
          <a:prstGeom prst="rect">
            <a:avLst/>
          </a:prstGeom>
        </p:spPr>
      </p:pic>
      <p:sp>
        <p:nvSpPr>
          <p:cNvPr id="10" name="TextBox 9">
            <a:extLst>
              <a:ext uri="{FF2B5EF4-FFF2-40B4-BE49-F238E27FC236}">
                <a16:creationId xmlns:a16="http://schemas.microsoft.com/office/drawing/2014/main" id="{07FF43B9-6F02-4BF7-99F2-3A9FBA5E0426}"/>
              </a:ext>
            </a:extLst>
          </p:cNvPr>
          <p:cNvSpPr txBox="1"/>
          <p:nvPr/>
        </p:nvSpPr>
        <p:spPr>
          <a:xfrm>
            <a:off x="611560" y="5661248"/>
            <a:ext cx="5688632" cy="646331"/>
          </a:xfrm>
          <a:prstGeom prst="rect">
            <a:avLst/>
          </a:prstGeom>
          <a:noFill/>
        </p:spPr>
        <p:txBody>
          <a:bodyPr wrap="square" rtlCol="0">
            <a:spAutoFit/>
          </a:bodyPr>
          <a:lstStyle/>
          <a:p>
            <a:r>
              <a:rPr lang="en-GB" dirty="0">
                <a:solidFill>
                  <a:srgbClr val="0070C0"/>
                </a:solidFill>
                <a:latin typeface="Comic Sans MS" panose="030F0702030302020204" pitchFamily="66" charset="0"/>
                <a:hlinkClick r:id="rId4">
                  <a:extLst>
                    <a:ext uri="{A12FA001-AC4F-418D-AE19-62706E023703}">
                      <ahyp:hlinkClr xmlns:ahyp="http://schemas.microsoft.com/office/drawing/2018/hyperlinkcolor" val="tx"/>
                    </a:ext>
                  </a:extLst>
                </a:hlinkClick>
              </a:rPr>
              <a:t>https://www.youtube.com/watch?v=UuIdq_ftQY8</a:t>
            </a:r>
            <a:endParaRPr lang="en-GB" dirty="0">
              <a:solidFill>
                <a:srgbClr val="0070C0"/>
              </a:solidFill>
              <a:latin typeface="Comic Sans MS" panose="030F0702030302020204" pitchFamily="66" charset="0"/>
            </a:endParaRPr>
          </a:p>
          <a:p>
            <a:r>
              <a:rPr lang="en-GB" dirty="0">
                <a:latin typeface="Comic Sans MS" panose="030F0702030302020204" pitchFamily="66" charset="0"/>
              </a:rPr>
              <a:t>(optional afterwards)</a:t>
            </a:r>
          </a:p>
        </p:txBody>
      </p:sp>
    </p:spTree>
    <p:extLst>
      <p:ext uri="{BB962C8B-B14F-4D97-AF65-F5344CB8AC3E}">
        <p14:creationId xmlns:p14="http://schemas.microsoft.com/office/powerpoint/2010/main" val="33920515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ECB70E-26B1-42AD-9263-B281B351CFEA}"/>
              </a:ext>
            </a:extLst>
          </p:cNvPr>
          <p:cNvSpPr>
            <a:spLocks noGrp="1"/>
          </p:cNvSpPr>
          <p:nvPr>
            <p:ph type="title"/>
          </p:nvPr>
        </p:nvSpPr>
        <p:spPr/>
        <p:txBody>
          <a:bodyPr>
            <a:normAutofit fontScale="90000"/>
          </a:bodyPr>
          <a:lstStyle/>
          <a:p>
            <a:r>
              <a:rPr lang="en-GB" sz="4400" b="1" u="sng" dirty="0">
                <a:effectLst/>
                <a:latin typeface="Comic Sans MS" panose="030F0702030302020204" pitchFamily="66" charset="0"/>
                <a:ea typeface="Arial" panose="020B0604020202020204" pitchFamily="34" charset="0"/>
              </a:rPr>
              <a:t>The Equality Act of 2010</a:t>
            </a:r>
            <a:br>
              <a:rPr lang="en-GB" sz="4400" dirty="0">
                <a:effectLst/>
                <a:latin typeface="Arial" panose="020B0604020202020204" pitchFamily="34" charset="0"/>
                <a:ea typeface="Arial" panose="020B0604020202020204" pitchFamily="34" charset="0"/>
              </a:rPr>
            </a:br>
            <a:endParaRPr lang="en-GB" dirty="0"/>
          </a:p>
        </p:txBody>
      </p:sp>
      <p:sp>
        <p:nvSpPr>
          <p:cNvPr id="6" name="Content Placeholder 5">
            <a:extLst>
              <a:ext uri="{FF2B5EF4-FFF2-40B4-BE49-F238E27FC236}">
                <a16:creationId xmlns:a16="http://schemas.microsoft.com/office/drawing/2014/main" id="{3623859E-3013-407E-883B-4B2D95F2413A}"/>
              </a:ext>
            </a:extLst>
          </p:cNvPr>
          <p:cNvSpPr>
            <a:spLocks noGrp="1"/>
          </p:cNvSpPr>
          <p:nvPr>
            <p:ph idx="1"/>
          </p:nvPr>
        </p:nvSpPr>
        <p:spPr>
          <a:xfrm>
            <a:off x="0" y="836712"/>
            <a:ext cx="9036496" cy="5904656"/>
          </a:xfrm>
        </p:spPr>
        <p:txBody>
          <a:bodyPr>
            <a:noAutofit/>
          </a:bodyPr>
          <a:lstStyle/>
          <a:p>
            <a:pPr marL="0" indent="0">
              <a:lnSpc>
                <a:spcPct val="115000"/>
              </a:lnSpc>
              <a:buNone/>
            </a:pPr>
            <a:r>
              <a:rPr lang="en-GB" sz="1200" dirty="0">
                <a:effectLst/>
                <a:latin typeface="Comic Sans MS" panose="030F0702030302020204" pitchFamily="66" charset="0"/>
                <a:ea typeface="Arial" panose="020B0604020202020204" pitchFamily="34" charset="0"/>
              </a:rPr>
              <a:t>The Equality Act of 2010 brings together all of the government’s previous equality laws, making the legislation easier for everyone to understand. Because under the Equality Act it is unlawful to act in a manner that is considered discrimination, if an employee or customer believes that they have suffered discrimination, they may be entitled to take legal action penalties will be issued if a company or employer is found guilty of the accusation.     </a:t>
            </a:r>
            <a:endParaRPr lang="en-GB" sz="1200" dirty="0">
              <a:effectLst/>
              <a:latin typeface="Arial" panose="020B0604020202020204" pitchFamily="34" charset="0"/>
              <a:ea typeface="Arial" panose="020B0604020202020204" pitchFamily="34" charset="0"/>
            </a:endParaRPr>
          </a:p>
          <a:p>
            <a:pPr marL="0" indent="0">
              <a:lnSpc>
                <a:spcPct val="115000"/>
              </a:lnSpc>
              <a:buNone/>
            </a:pPr>
            <a:r>
              <a:rPr lang="en-GB" sz="1200" dirty="0">
                <a:effectLst/>
                <a:latin typeface="Comic Sans MS" panose="030F0702030302020204" pitchFamily="66" charset="0"/>
                <a:ea typeface="Arial" panose="020B0604020202020204" pitchFamily="34" charset="0"/>
              </a:rPr>
              <a:t>The Equality Act of 2010 also protects other categories of people who are also common victims of discrimination, such as gay people, pregnant people, or those of a particular religion. The Act covers all private, public and voluntary organisations.</a:t>
            </a:r>
            <a:endParaRPr lang="en-GB" sz="1200" dirty="0">
              <a:effectLst/>
              <a:latin typeface="Arial" panose="020B0604020202020204" pitchFamily="34" charset="0"/>
              <a:ea typeface="Arial" panose="020B0604020202020204" pitchFamily="34" charset="0"/>
            </a:endParaRPr>
          </a:p>
          <a:p>
            <a:pPr marL="0" indent="0">
              <a:lnSpc>
                <a:spcPct val="115000"/>
              </a:lnSpc>
              <a:buNone/>
            </a:pPr>
            <a:r>
              <a:rPr lang="en-GB" sz="1200" dirty="0">
                <a:effectLst/>
                <a:latin typeface="Comic Sans MS" panose="030F0702030302020204" pitchFamily="66" charset="0"/>
                <a:ea typeface="Arial" panose="020B0604020202020204" pitchFamily="34" charset="0"/>
              </a:rPr>
              <a:t>One aspect of discrimination that is particularly relevant to the workplace is disability discrimination. There are several reasons why an employer may hold prejudice against disabled workers - he may think that he or she may not be able to complete their work as quickly as the other employees, or that they may take more time off for hospital appointments or sick days. It is these ideas that may prevent an employer from giving a disabled worker a fair chance at a job interview or employment.</a:t>
            </a:r>
            <a:endParaRPr lang="en-GB" sz="1200" dirty="0">
              <a:effectLst/>
              <a:latin typeface="Arial" panose="020B0604020202020204" pitchFamily="34" charset="0"/>
              <a:ea typeface="Arial" panose="020B0604020202020204" pitchFamily="34" charset="0"/>
            </a:endParaRPr>
          </a:p>
          <a:p>
            <a:pPr marL="0" indent="0">
              <a:lnSpc>
                <a:spcPct val="115000"/>
              </a:lnSpc>
              <a:buNone/>
            </a:pPr>
            <a:r>
              <a:rPr lang="en-GB" sz="1200" b="1" dirty="0">
                <a:effectLst/>
                <a:latin typeface="Comic Sans MS" panose="030F0702030302020204" pitchFamily="66" charset="0"/>
                <a:ea typeface="Arial" panose="020B0604020202020204" pitchFamily="34" charset="0"/>
              </a:rPr>
              <a:t> </a:t>
            </a:r>
            <a:endParaRPr lang="en-GB" sz="1200" dirty="0">
              <a:effectLst/>
              <a:latin typeface="Arial" panose="020B0604020202020204" pitchFamily="34" charset="0"/>
              <a:ea typeface="Arial" panose="020B0604020202020204" pitchFamily="34" charset="0"/>
            </a:endParaRPr>
          </a:p>
          <a:p>
            <a:pPr marL="0" indent="0">
              <a:lnSpc>
                <a:spcPct val="115000"/>
              </a:lnSpc>
              <a:buNone/>
            </a:pPr>
            <a:r>
              <a:rPr lang="en-GB" sz="1200" b="1" dirty="0">
                <a:effectLst/>
                <a:latin typeface="Comic Sans MS" panose="030F0702030302020204" pitchFamily="66" charset="0"/>
                <a:ea typeface="Arial" panose="020B0604020202020204" pitchFamily="34" charset="0"/>
              </a:rPr>
              <a:t>Real-life examples of disability discrimination in the workplace:</a:t>
            </a:r>
            <a:endParaRPr lang="en-GB" sz="1200" dirty="0">
              <a:effectLst/>
              <a:latin typeface="Arial" panose="020B0604020202020204" pitchFamily="34" charset="0"/>
              <a:ea typeface="Arial" panose="020B0604020202020204" pitchFamily="34" charset="0"/>
            </a:endParaRPr>
          </a:p>
          <a:p>
            <a:pPr marL="0" indent="0">
              <a:lnSpc>
                <a:spcPct val="115000"/>
              </a:lnSpc>
              <a:buNone/>
            </a:pPr>
            <a:r>
              <a:rPr lang="en-GB" sz="1200" dirty="0">
                <a:effectLst/>
                <a:latin typeface="Comic Sans MS" panose="030F0702030302020204" pitchFamily="66" charset="0"/>
                <a:ea typeface="Arial" panose="020B0604020202020204" pitchFamily="34" charset="0"/>
              </a:rPr>
              <a:t>In 2016, a woman with dyslexia won a disability discrimination case against her employer, Starbucks, after suffering poor treatment arising from the difficulties she experienced with reading, writing, and telling the time. Instead of reasonable adjustments being made, she was removed from her regular position at her branch in London and told that she needed to retrain. The treatment left the women feeling suicidal. As a result, Starbucks was told to pay the woman compensation, and that it needed to increase workplace support in order to avoid such situations in the future. </a:t>
            </a:r>
            <a:endParaRPr lang="en-GB" sz="1200" dirty="0">
              <a:effectLst/>
              <a:latin typeface="Arial" panose="020B0604020202020204" pitchFamily="34" charset="0"/>
              <a:ea typeface="Arial" panose="020B0604020202020204" pitchFamily="34" charset="0"/>
            </a:endParaRPr>
          </a:p>
          <a:p>
            <a:pPr marL="0" indent="0">
              <a:lnSpc>
                <a:spcPct val="115000"/>
              </a:lnSpc>
              <a:buNone/>
            </a:pPr>
            <a:r>
              <a:rPr lang="en-GB" sz="1200" dirty="0">
                <a:effectLst/>
                <a:latin typeface="Comic Sans MS" panose="030F0702030302020204" pitchFamily="66" charset="0"/>
                <a:ea typeface="Arial" panose="020B0604020202020204" pitchFamily="34" charset="0"/>
              </a:rPr>
              <a:t>In another instance, a male student with muscular dystrophy applied to work at a music store behind the tills. During the interview, the employer mentioned that shelf-stacking would be part of the regular duties, and the student asked if they would be able to use a trolley to complete such duties, as they were unable to carry heavy things or crouch down low. He was told that this would be fine. Later, the student received a call in which he was told that he would be perfect for the job, but that he would not be offered it due to his disability. Although at the time the student did not realise he was able to take any action, the employer’s actions are a clear example of indirect discrimination.</a:t>
            </a:r>
            <a:endParaRPr lang="en-GB" sz="1200" dirty="0">
              <a:effectLst/>
              <a:latin typeface="Arial" panose="020B0604020202020204" pitchFamily="34" charset="0"/>
              <a:ea typeface="Arial" panose="020B0604020202020204" pitchFamily="34" charset="0"/>
            </a:endParaRPr>
          </a:p>
        </p:txBody>
      </p:sp>
    </p:spTree>
    <p:extLst>
      <p:ext uri="{BB962C8B-B14F-4D97-AF65-F5344CB8AC3E}">
        <p14:creationId xmlns:p14="http://schemas.microsoft.com/office/powerpoint/2010/main" val="26488082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AF195A-ABD8-45BD-B03A-5842745BCFBF}"/>
              </a:ext>
            </a:extLst>
          </p:cNvPr>
          <p:cNvSpPr>
            <a:spLocks noGrp="1"/>
          </p:cNvSpPr>
          <p:nvPr>
            <p:ph type="title"/>
          </p:nvPr>
        </p:nvSpPr>
        <p:spPr/>
        <p:txBody>
          <a:bodyPr/>
          <a:lstStyle/>
          <a:p>
            <a:r>
              <a:rPr lang="en-GB" dirty="0"/>
              <a:t>Questions</a:t>
            </a:r>
          </a:p>
        </p:txBody>
      </p:sp>
      <p:sp>
        <p:nvSpPr>
          <p:cNvPr id="3" name="Content Placeholder 2">
            <a:extLst>
              <a:ext uri="{FF2B5EF4-FFF2-40B4-BE49-F238E27FC236}">
                <a16:creationId xmlns:a16="http://schemas.microsoft.com/office/drawing/2014/main" id="{ED16F4AD-5792-4AD4-940A-8C51CB327298}"/>
              </a:ext>
            </a:extLst>
          </p:cNvPr>
          <p:cNvSpPr>
            <a:spLocks noGrp="1"/>
          </p:cNvSpPr>
          <p:nvPr>
            <p:ph idx="1"/>
          </p:nvPr>
        </p:nvSpPr>
        <p:spPr/>
        <p:txBody>
          <a:bodyPr>
            <a:normAutofit fontScale="92500" lnSpcReduction="10000"/>
          </a:bodyPr>
          <a:lstStyle/>
          <a:p>
            <a:pPr marL="0" marR="0" lvl="0" indent="0" algn="l" defTabSz="914400" rtl="0" eaLnBrk="1" fontAlgn="auto" latinLnBrk="0" hangingPunct="1">
              <a:lnSpc>
                <a:spcPct val="115000"/>
              </a:lnSpc>
              <a:spcBef>
                <a:spcPct val="20000"/>
              </a:spcBef>
              <a:spcAft>
                <a:spcPts val="0"/>
              </a:spcAft>
              <a:buClrTx/>
              <a:buSzTx/>
              <a:buNone/>
              <a:tabLst/>
              <a:defRPr/>
            </a:pPr>
            <a:r>
              <a:rPr kumimoji="0" lang="en-GB" sz="1400" b="1" i="0" u="none" strike="noStrike" kern="1200" cap="none" spc="0" normalizeH="0" baseline="0" noProof="0" dirty="0">
                <a:ln>
                  <a:noFill/>
                </a:ln>
                <a:solidFill>
                  <a:srgbClr val="FF0000"/>
                </a:solidFill>
                <a:effectLst/>
                <a:uLnTx/>
                <a:uFillTx/>
                <a:latin typeface="Comic Sans MS" panose="030F0702030302020204" pitchFamily="66" charset="0"/>
                <a:ea typeface="Arial" panose="020B0604020202020204" pitchFamily="34" charset="0"/>
                <a:cs typeface="+mn-cs"/>
              </a:rPr>
              <a:t>Challenge:</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Arial" panose="020B0604020202020204" pitchFamily="34" charset="0"/>
              <a:cs typeface="+mn-cs"/>
            </a:endParaRPr>
          </a:p>
          <a:p>
            <a:pPr marL="0" marR="0" lvl="0" indent="0" algn="l" defTabSz="914400" rtl="0" eaLnBrk="1" fontAlgn="auto" latinLnBrk="0" hangingPunct="1">
              <a:lnSpc>
                <a:spcPct val="115000"/>
              </a:lnSpc>
              <a:spcBef>
                <a:spcPct val="20000"/>
              </a:spcBef>
              <a:spcAft>
                <a:spcPts val="0"/>
              </a:spcAft>
              <a:buClrTx/>
              <a:buSzTx/>
              <a:buNone/>
              <a:tabLst/>
              <a:defRPr/>
            </a:pPr>
            <a:r>
              <a:rPr kumimoji="0" lang="en-GB" sz="1400" b="0" i="0" u="none" strike="noStrike" kern="1200" cap="none" spc="0" normalizeH="0" baseline="0" noProof="0" dirty="0">
                <a:ln>
                  <a:noFill/>
                </a:ln>
                <a:solidFill>
                  <a:prstClr val="black"/>
                </a:solidFill>
                <a:effectLst/>
                <a:uLnTx/>
                <a:uFillTx/>
                <a:latin typeface="Comic Sans MS" panose="030F0702030302020204" pitchFamily="66" charset="0"/>
                <a:ea typeface="Arial" panose="020B0604020202020204" pitchFamily="34" charset="0"/>
                <a:cs typeface="+mn-cs"/>
              </a:rPr>
              <a:t>What is the Equality Act? </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Arial" panose="020B0604020202020204" pitchFamily="34" charset="0"/>
              <a:cs typeface="+mn-cs"/>
            </a:endParaRPr>
          </a:p>
          <a:p>
            <a:pPr marL="0" marR="0" lvl="0" indent="0" algn="l" defTabSz="914400" rtl="0" eaLnBrk="1" fontAlgn="auto" latinLnBrk="0" hangingPunct="1">
              <a:lnSpc>
                <a:spcPct val="115000"/>
              </a:lnSpc>
              <a:spcBef>
                <a:spcPct val="20000"/>
              </a:spcBef>
              <a:spcAft>
                <a:spcPts val="0"/>
              </a:spcAft>
              <a:buClrTx/>
              <a:buSzTx/>
              <a:buNone/>
              <a:tabLst/>
              <a:defRPr/>
            </a:pPr>
            <a:r>
              <a:rPr kumimoji="0" lang="en-GB" sz="1400" b="0" i="0" u="none" strike="noStrike" kern="1200" cap="none" spc="0" normalizeH="0" baseline="0" noProof="0" dirty="0">
                <a:ln>
                  <a:noFill/>
                </a:ln>
                <a:solidFill>
                  <a:prstClr val="black"/>
                </a:solidFill>
                <a:effectLst/>
                <a:uLnTx/>
                <a:uFillTx/>
                <a:latin typeface="Comic Sans MS" panose="030F0702030302020204" pitchFamily="66" charset="0"/>
                <a:ea typeface="Arial" panose="020B0604020202020204" pitchFamily="34" charset="0"/>
                <a:cs typeface="+mn-cs"/>
              </a:rPr>
              <a:t>What is the purpose of the Equality Act?</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Arial" panose="020B0604020202020204" pitchFamily="34" charset="0"/>
              <a:cs typeface="+mn-cs"/>
            </a:endParaRPr>
          </a:p>
          <a:p>
            <a:pPr marL="0" marR="0" lvl="0" indent="0" algn="l" defTabSz="914400" rtl="0" eaLnBrk="1" fontAlgn="auto" latinLnBrk="0" hangingPunct="1">
              <a:lnSpc>
                <a:spcPct val="115000"/>
              </a:lnSpc>
              <a:spcBef>
                <a:spcPct val="20000"/>
              </a:spcBef>
              <a:spcAft>
                <a:spcPts val="0"/>
              </a:spcAft>
              <a:buClrTx/>
              <a:buSzTx/>
              <a:buNone/>
              <a:tabLst/>
              <a:defRPr/>
            </a:pPr>
            <a:r>
              <a:rPr kumimoji="0" lang="en-GB" sz="1400" b="0" i="0" u="none" strike="noStrike" kern="1200" cap="none" spc="0" normalizeH="0" baseline="0" noProof="0" dirty="0">
                <a:ln>
                  <a:noFill/>
                </a:ln>
                <a:solidFill>
                  <a:prstClr val="black"/>
                </a:solidFill>
                <a:effectLst/>
                <a:uLnTx/>
                <a:uFillTx/>
                <a:latin typeface="Comic Sans MS" panose="030F0702030302020204" pitchFamily="66" charset="0"/>
                <a:ea typeface="Arial" panose="020B0604020202020204" pitchFamily="34" charset="0"/>
                <a:cs typeface="+mn-cs"/>
              </a:rPr>
              <a:t> Who is covered by the Equality Act?</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Arial" panose="020B0604020202020204" pitchFamily="34" charset="0"/>
              <a:cs typeface="+mn-cs"/>
            </a:endParaRPr>
          </a:p>
          <a:p>
            <a:pPr marL="0" marR="0" lvl="0" indent="0" algn="l" defTabSz="914400" rtl="0" eaLnBrk="1" fontAlgn="auto" latinLnBrk="0" hangingPunct="1">
              <a:lnSpc>
                <a:spcPct val="115000"/>
              </a:lnSpc>
              <a:spcBef>
                <a:spcPct val="20000"/>
              </a:spcBef>
              <a:spcAft>
                <a:spcPts val="0"/>
              </a:spcAft>
              <a:buClrTx/>
              <a:buSzTx/>
              <a:buNone/>
              <a:tabLst/>
              <a:defRPr/>
            </a:pPr>
            <a:r>
              <a:rPr kumimoji="0" lang="en-GB" sz="1400" b="0" i="0" u="none" strike="noStrike" kern="1200" cap="none" spc="0" normalizeH="0" baseline="0" noProof="0" dirty="0">
                <a:ln>
                  <a:noFill/>
                </a:ln>
                <a:solidFill>
                  <a:prstClr val="black"/>
                </a:solidFill>
                <a:effectLst/>
                <a:uLnTx/>
                <a:uFillTx/>
                <a:latin typeface="Comic Sans MS" panose="030F0702030302020204" pitchFamily="66" charset="0"/>
                <a:ea typeface="Arial" panose="020B0604020202020204" pitchFamily="34" charset="0"/>
                <a:cs typeface="+mn-cs"/>
              </a:rPr>
              <a:t> Why was the Act needed?</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Arial" panose="020B0604020202020204" pitchFamily="34" charset="0"/>
              <a:cs typeface="+mn-cs"/>
            </a:endParaRPr>
          </a:p>
          <a:p>
            <a:pPr marL="0" marR="0" lvl="0" indent="0" algn="l" defTabSz="914400" rtl="0" eaLnBrk="1" fontAlgn="auto" latinLnBrk="0" hangingPunct="1">
              <a:lnSpc>
                <a:spcPct val="115000"/>
              </a:lnSpc>
              <a:spcBef>
                <a:spcPct val="20000"/>
              </a:spcBef>
              <a:spcAft>
                <a:spcPts val="0"/>
              </a:spcAft>
              <a:buClrTx/>
              <a:buSzTx/>
              <a:buNone/>
              <a:tabLst/>
              <a:defRPr/>
            </a:pPr>
            <a:r>
              <a:rPr kumimoji="0" lang="en-GB" sz="1400" b="0" i="0" u="none" strike="noStrike" kern="1200" cap="none" spc="0" normalizeH="0" baseline="0" noProof="0" dirty="0">
                <a:ln>
                  <a:noFill/>
                </a:ln>
                <a:solidFill>
                  <a:srgbClr val="C45911"/>
                </a:solidFill>
                <a:effectLst/>
                <a:uLnTx/>
                <a:uFillTx/>
                <a:latin typeface="Comic Sans MS" panose="030F0702030302020204" pitchFamily="66" charset="0"/>
                <a:ea typeface="Arial" panose="020B0604020202020204" pitchFamily="34" charset="0"/>
                <a:cs typeface="+mn-cs"/>
              </a:rPr>
              <a:t> </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Arial" panose="020B0604020202020204" pitchFamily="34" charset="0"/>
              <a:cs typeface="+mn-cs"/>
            </a:endParaRPr>
          </a:p>
          <a:p>
            <a:pPr marL="0" marR="0" lvl="0" indent="0" algn="l" defTabSz="914400" rtl="0" eaLnBrk="1" fontAlgn="auto" latinLnBrk="0" hangingPunct="1">
              <a:lnSpc>
                <a:spcPct val="115000"/>
              </a:lnSpc>
              <a:spcBef>
                <a:spcPct val="20000"/>
              </a:spcBef>
              <a:spcAft>
                <a:spcPts val="0"/>
              </a:spcAft>
              <a:buClrTx/>
              <a:buSzTx/>
              <a:buNone/>
              <a:tabLst/>
              <a:defRPr/>
            </a:pPr>
            <a:r>
              <a:rPr kumimoji="0" lang="en-GB" sz="1400" b="1" i="0" u="none" strike="noStrike" kern="1200" cap="none" spc="0" normalizeH="0" baseline="0" noProof="0" dirty="0">
                <a:ln>
                  <a:noFill/>
                </a:ln>
                <a:solidFill>
                  <a:srgbClr val="C45911"/>
                </a:solidFill>
                <a:effectLst/>
                <a:uLnTx/>
                <a:uFillTx/>
                <a:latin typeface="Comic Sans MS" panose="030F0702030302020204" pitchFamily="66" charset="0"/>
                <a:ea typeface="Arial" panose="020B0604020202020204" pitchFamily="34" charset="0"/>
                <a:cs typeface="+mn-cs"/>
              </a:rPr>
              <a:t>More challenging:</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Arial" panose="020B0604020202020204" pitchFamily="34" charset="0"/>
              <a:cs typeface="+mn-cs"/>
            </a:endParaRPr>
          </a:p>
          <a:p>
            <a:pPr marL="0" marR="0" lvl="0" indent="0" algn="l" defTabSz="914400" rtl="0" eaLnBrk="1" fontAlgn="auto" latinLnBrk="0" hangingPunct="1">
              <a:lnSpc>
                <a:spcPct val="115000"/>
              </a:lnSpc>
              <a:spcBef>
                <a:spcPct val="20000"/>
              </a:spcBef>
              <a:spcAft>
                <a:spcPts val="0"/>
              </a:spcAft>
              <a:buClrTx/>
              <a:buSzTx/>
              <a:buNone/>
              <a:tabLst/>
              <a:defRPr/>
            </a:pPr>
            <a:r>
              <a:rPr kumimoji="0" lang="en-GB" sz="1400" b="0" i="0" u="none" strike="noStrike" kern="1200" cap="none" spc="0" normalizeH="0" baseline="0" noProof="0" dirty="0">
                <a:ln>
                  <a:noFill/>
                </a:ln>
                <a:solidFill>
                  <a:prstClr val="black"/>
                </a:solidFill>
                <a:effectLst/>
                <a:uLnTx/>
                <a:uFillTx/>
                <a:latin typeface="Comic Sans MS" panose="030F0702030302020204" pitchFamily="66" charset="0"/>
                <a:ea typeface="Arial" panose="020B0604020202020204" pitchFamily="34" charset="0"/>
                <a:cs typeface="+mn-cs"/>
              </a:rPr>
              <a:t>Define discrimination </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Arial" panose="020B0604020202020204" pitchFamily="34" charset="0"/>
              <a:cs typeface="+mn-cs"/>
            </a:endParaRPr>
          </a:p>
          <a:p>
            <a:pPr marL="0" marR="0" lvl="0" indent="0" algn="l" defTabSz="914400" rtl="0" eaLnBrk="1" fontAlgn="auto" latinLnBrk="0" hangingPunct="1">
              <a:lnSpc>
                <a:spcPct val="115000"/>
              </a:lnSpc>
              <a:spcBef>
                <a:spcPct val="20000"/>
              </a:spcBef>
              <a:spcAft>
                <a:spcPts val="0"/>
              </a:spcAft>
              <a:buClrTx/>
              <a:buSzTx/>
              <a:buNone/>
              <a:tabLst/>
              <a:defRPr/>
            </a:pPr>
            <a:r>
              <a:rPr kumimoji="0" lang="en-GB" sz="1400" b="0" i="0" u="none" strike="noStrike" kern="1200" cap="none" spc="0" normalizeH="0" baseline="0" noProof="0" dirty="0">
                <a:ln>
                  <a:noFill/>
                </a:ln>
                <a:solidFill>
                  <a:prstClr val="black"/>
                </a:solidFill>
                <a:effectLst/>
                <a:uLnTx/>
                <a:uFillTx/>
                <a:latin typeface="Comic Sans MS" panose="030F0702030302020204" pitchFamily="66" charset="0"/>
                <a:ea typeface="Arial" panose="020B0604020202020204" pitchFamily="34" charset="0"/>
                <a:cs typeface="+mn-cs"/>
              </a:rPr>
              <a:t>Explain how the Act helps disabled people</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Arial" panose="020B0604020202020204" pitchFamily="34" charset="0"/>
              <a:cs typeface="+mn-cs"/>
            </a:endParaRPr>
          </a:p>
          <a:p>
            <a:pPr marL="0" marR="0" lvl="0" indent="0" algn="l" defTabSz="914400" rtl="0" eaLnBrk="1" fontAlgn="auto" latinLnBrk="0" hangingPunct="1">
              <a:lnSpc>
                <a:spcPct val="115000"/>
              </a:lnSpc>
              <a:spcBef>
                <a:spcPct val="20000"/>
              </a:spcBef>
              <a:spcAft>
                <a:spcPts val="0"/>
              </a:spcAft>
              <a:buClrTx/>
              <a:buSzTx/>
              <a:buNone/>
              <a:tabLst/>
              <a:defRPr/>
            </a:pPr>
            <a:r>
              <a:rPr kumimoji="0" lang="en-GB" sz="1400" b="0" i="0" u="none" strike="noStrike" kern="1200" cap="none" spc="0" normalizeH="0" baseline="0" noProof="0" dirty="0">
                <a:ln>
                  <a:noFill/>
                </a:ln>
                <a:solidFill>
                  <a:prstClr val="black"/>
                </a:solidFill>
                <a:effectLst/>
                <a:uLnTx/>
                <a:uFillTx/>
                <a:latin typeface="Comic Sans MS" panose="030F0702030302020204" pitchFamily="66" charset="0"/>
                <a:ea typeface="Arial" panose="020B0604020202020204" pitchFamily="34" charset="0"/>
                <a:cs typeface="+mn-cs"/>
              </a:rPr>
              <a:t>Why were many disabled people previously discriminated against by employers?</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Arial" panose="020B0604020202020204" pitchFamily="34" charset="0"/>
              <a:cs typeface="+mn-cs"/>
            </a:endParaRPr>
          </a:p>
          <a:p>
            <a:pPr marL="0" marR="0" lvl="0" indent="0" algn="l" defTabSz="914400" rtl="0" eaLnBrk="1" fontAlgn="auto" latinLnBrk="0" hangingPunct="1">
              <a:lnSpc>
                <a:spcPct val="115000"/>
              </a:lnSpc>
              <a:spcBef>
                <a:spcPct val="20000"/>
              </a:spcBef>
              <a:spcAft>
                <a:spcPts val="0"/>
              </a:spcAft>
              <a:buClrTx/>
              <a:buSzTx/>
              <a:buNone/>
              <a:tabLst/>
              <a:defRPr/>
            </a:pPr>
            <a:r>
              <a:rPr kumimoji="0" lang="en-GB" sz="1400" b="0" i="0" u="none" strike="noStrike" kern="1200" cap="none" spc="0" normalizeH="0" baseline="0" noProof="0" dirty="0">
                <a:ln>
                  <a:noFill/>
                </a:ln>
                <a:solidFill>
                  <a:prstClr val="black"/>
                </a:solidFill>
                <a:effectLst/>
                <a:uLnTx/>
                <a:uFillTx/>
                <a:latin typeface="Comic Sans MS" panose="030F0702030302020204" pitchFamily="66" charset="0"/>
                <a:ea typeface="Arial" panose="020B0604020202020204" pitchFamily="34" charset="0"/>
                <a:cs typeface="+mn-cs"/>
              </a:rPr>
              <a:t>How might another minority group be discriminated against by employers?</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Arial" panose="020B0604020202020204" pitchFamily="34" charset="0"/>
              <a:cs typeface="+mn-cs"/>
            </a:endParaRPr>
          </a:p>
          <a:p>
            <a:pPr marL="0" marR="0" lvl="0" indent="0" algn="l" defTabSz="914400" rtl="0" eaLnBrk="1" fontAlgn="auto" latinLnBrk="0" hangingPunct="1">
              <a:lnSpc>
                <a:spcPct val="115000"/>
              </a:lnSpc>
              <a:spcBef>
                <a:spcPct val="20000"/>
              </a:spcBef>
              <a:spcAft>
                <a:spcPts val="0"/>
              </a:spcAft>
              <a:buClrTx/>
              <a:buSzTx/>
              <a:buNone/>
              <a:tabLst/>
              <a:defRPr/>
            </a:pPr>
            <a:endParaRPr lang="en-GB" sz="1400" dirty="0">
              <a:solidFill>
                <a:prstClr val="black"/>
              </a:solidFill>
              <a:latin typeface="Comic Sans MS" panose="030F0702030302020204" pitchFamily="66" charset="0"/>
              <a:ea typeface="Arial" panose="020B0604020202020204" pitchFamily="34" charset="0"/>
            </a:endParaRPr>
          </a:p>
          <a:p>
            <a:pPr marL="0" marR="0" lvl="0" indent="0" algn="l" defTabSz="914400" rtl="0" eaLnBrk="1" fontAlgn="auto" latinLnBrk="0" hangingPunct="1">
              <a:lnSpc>
                <a:spcPct val="115000"/>
              </a:lnSpc>
              <a:spcBef>
                <a:spcPct val="20000"/>
              </a:spcBef>
              <a:spcAft>
                <a:spcPts val="0"/>
              </a:spcAft>
              <a:buClrTx/>
              <a:buSzTx/>
              <a:buNone/>
              <a:tabLst/>
              <a:defRPr/>
            </a:pPr>
            <a:r>
              <a:rPr kumimoji="0" lang="en-GB" sz="1400" b="1" i="0" u="none" strike="noStrike" kern="1200" cap="none" spc="0" normalizeH="0" baseline="0" noProof="0" dirty="0">
                <a:ln>
                  <a:noFill/>
                </a:ln>
                <a:solidFill>
                  <a:srgbClr val="538135"/>
                </a:solidFill>
                <a:effectLst/>
                <a:uLnTx/>
                <a:uFillTx/>
                <a:latin typeface="Comic Sans MS" panose="030F0702030302020204" pitchFamily="66" charset="0"/>
                <a:ea typeface="Arial" panose="020B0604020202020204" pitchFamily="34" charset="0"/>
                <a:cs typeface="+mn-cs"/>
              </a:rPr>
              <a:t>Mega challenge:</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Arial" panose="020B0604020202020204" pitchFamily="34" charset="0"/>
              <a:cs typeface="+mn-cs"/>
            </a:endParaRPr>
          </a:p>
          <a:p>
            <a:pPr marL="0" marR="0" lvl="0" indent="0" algn="l" defTabSz="914400" rtl="0" eaLnBrk="1" fontAlgn="auto" latinLnBrk="0" hangingPunct="1">
              <a:lnSpc>
                <a:spcPct val="115000"/>
              </a:lnSpc>
              <a:spcBef>
                <a:spcPct val="20000"/>
              </a:spcBef>
              <a:spcAft>
                <a:spcPts val="0"/>
              </a:spcAft>
              <a:buClrTx/>
              <a:buSzTx/>
              <a:buNone/>
              <a:tabLst/>
              <a:defRPr/>
            </a:pPr>
            <a:r>
              <a:rPr kumimoji="0" lang="en-GB" sz="1400" b="0" i="0" u="none" strike="noStrike" kern="1200" cap="none" spc="0" normalizeH="0" baseline="0" noProof="0" dirty="0">
                <a:ln>
                  <a:noFill/>
                </a:ln>
                <a:solidFill>
                  <a:prstClr val="black"/>
                </a:solidFill>
                <a:effectLst/>
                <a:uLnTx/>
                <a:uFillTx/>
                <a:latin typeface="Comic Sans MS" panose="030F0702030302020204" pitchFamily="66" charset="0"/>
                <a:ea typeface="Arial" panose="020B0604020202020204" pitchFamily="34" charset="0"/>
                <a:cs typeface="+mn-cs"/>
              </a:rPr>
              <a:t>Why is the Equality Act needed?</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Arial" panose="020B0604020202020204" pitchFamily="34" charset="0"/>
              <a:cs typeface="+mn-cs"/>
            </a:endParaRPr>
          </a:p>
          <a:p>
            <a:pPr marL="0" marR="0" lvl="0" indent="0" algn="l" defTabSz="914400" rtl="0" eaLnBrk="1" fontAlgn="auto" latinLnBrk="0" hangingPunct="1">
              <a:lnSpc>
                <a:spcPct val="115000"/>
              </a:lnSpc>
              <a:spcBef>
                <a:spcPct val="20000"/>
              </a:spcBef>
              <a:spcAft>
                <a:spcPts val="0"/>
              </a:spcAft>
              <a:buClrTx/>
              <a:buSzTx/>
              <a:buNone/>
              <a:tabLst/>
              <a:defRPr/>
            </a:pPr>
            <a:r>
              <a:rPr kumimoji="0" lang="en-GB" sz="1400" b="0" i="0" u="none" strike="noStrike" kern="1200" cap="none" spc="0" normalizeH="0" baseline="0" noProof="0" dirty="0">
                <a:ln>
                  <a:noFill/>
                </a:ln>
                <a:solidFill>
                  <a:prstClr val="black"/>
                </a:solidFill>
                <a:effectLst/>
                <a:uLnTx/>
                <a:uFillTx/>
                <a:latin typeface="Comic Sans MS" panose="030F0702030302020204" pitchFamily="66" charset="0"/>
                <a:ea typeface="Arial" panose="020B0604020202020204" pitchFamily="34" charset="0"/>
                <a:cs typeface="+mn-cs"/>
              </a:rPr>
              <a:t>Explain how the Act helps employees </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Arial" panose="020B0604020202020204" pitchFamily="34" charset="0"/>
              <a:cs typeface="+mn-cs"/>
            </a:endParaRPr>
          </a:p>
          <a:p>
            <a:pPr marL="0" marR="0" lvl="0" indent="0" algn="l" defTabSz="914400" rtl="0" eaLnBrk="1" fontAlgn="auto" latinLnBrk="0" hangingPunct="1">
              <a:lnSpc>
                <a:spcPct val="115000"/>
              </a:lnSpc>
              <a:spcBef>
                <a:spcPct val="20000"/>
              </a:spcBef>
              <a:spcAft>
                <a:spcPts val="0"/>
              </a:spcAft>
              <a:buClrTx/>
              <a:buSzTx/>
              <a:buNone/>
              <a:tabLst/>
              <a:defRPr/>
            </a:pPr>
            <a:r>
              <a:rPr kumimoji="0" lang="en-GB" sz="1400" b="0" i="0" u="none" strike="noStrike" kern="1200" cap="none" spc="0" normalizeH="0" baseline="0" noProof="0" dirty="0">
                <a:ln>
                  <a:noFill/>
                </a:ln>
                <a:solidFill>
                  <a:prstClr val="black"/>
                </a:solidFill>
                <a:effectLst/>
                <a:uLnTx/>
                <a:uFillTx/>
                <a:latin typeface="Comic Sans MS" panose="030F0702030302020204" pitchFamily="66" charset="0"/>
                <a:ea typeface="Arial" panose="020B0604020202020204" pitchFamily="34" charset="0"/>
                <a:cs typeface="+mn-cs"/>
              </a:rPr>
              <a:t>Explain how the Act could also be helpful to employers.</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Arial" panose="020B0604020202020204" pitchFamily="34" charset="0"/>
              <a:cs typeface="+mn-cs"/>
            </a:endParaRPr>
          </a:p>
          <a:p>
            <a:pPr marL="0" marR="0" lvl="0" indent="0" algn="l" defTabSz="914400" rtl="0" eaLnBrk="1" fontAlgn="auto" latinLnBrk="0" hangingPunct="1">
              <a:lnSpc>
                <a:spcPct val="115000"/>
              </a:lnSpc>
              <a:spcBef>
                <a:spcPct val="20000"/>
              </a:spcBef>
              <a:spcAft>
                <a:spcPts val="0"/>
              </a:spcAft>
              <a:buClrTx/>
              <a:buSzTx/>
              <a:buNone/>
              <a:tabLst/>
              <a:defRPr/>
            </a:pPr>
            <a:r>
              <a:rPr kumimoji="0" lang="en-GB" sz="1400" b="0" i="0" u="none" strike="noStrike" kern="1200" cap="none" spc="0" normalizeH="0" baseline="0" noProof="0" dirty="0">
                <a:ln>
                  <a:noFill/>
                </a:ln>
                <a:solidFill>
                  <a:prstClr val="black"/>
                </a:solidFill>
                <a:effectLst/>
                <a:uLnTx/>
                <a:uFillTx/>
                <a:latin typeface="Comic Sans MS" panose="030F0702030302020204" pitchFamily="66" charset="0"/>
                <a:ea typeface="Arial" panose="020B0604020202020204" pitchFamily="34" charset="0"/>
                <a:cs typeface="+mn-cs"/>
              </a:rPr>
              <a:t>Create an example of how the Act may help someone from a minority group (a group other than disabled people).</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Arial" panose="020B0604020202020204" pitchFamily="34" charset="0"/>
              <a:cs typeface="+mn-cs"/>
            </a:endParaRPr>
          </a:p>
          <a:p>
            <a:pPr marL="0" indent="0">
              <a:buNone/>
            </a:pPr>
            <a:endParaRPr lang="en-GB" dirty="0"/>
          </a:p>
        </p:txBody>
      </p:sp>
    </p:spTree>
    <p:extLst>
      <p:ext uri="{BB962C8B-B14F-4D97-AF65-F5344CB8AC3E}">
        <p14:creationId xmlns:p14="http://schemas.microsoft.com/office/powerpoint/2010/main" val="17434659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5720" y="260648"/>
            <a:ext cx="8678768" cy="6408712"/>
          </a:xfrm>
          <a:solidFill>
            <a:schemeClr val="bg1"/>
          </a:solidFill>
        </p:spPr>
        <p:txBody>
          <a:bodyPr>
            <a:normAutofit fontScale="92500" lnSpcReduction="20000"/>
          </a:bodyPr>
          <a:lstStyle/>
          <a:p>
            <a:pPr marL="0" indent="0">
              <a:buNone/>
            </a:pPr>
            <a:r>
              <a:rPr lang="en-US" sz="2800" b="1" u="sng" dirty="0">
                <a:latin typeface="Comic Sans MS" pitchFamily="66" charset="0"/>
              </a:rPr>
              <a:t>Task three </a:t>
            </a:r>
            <a:endParaRPr lang="en-US" sz="2800" b="1" u="sng" dirty="0">
              <a:solidFill>
                <a:srgbClr val="00B050"/>
              </a:solidFill>
              <a:latin typeface="Comic Sans MS" pitchFamily="66" charset="0"/>
            </a:endParaRPr>
          </a:p>
          <a:p>
            <a:pPr marL="0" indent="0">
              <a:buNone/>
            </a:pPr>
            <a:endParaRPr lang="en-US" sz="2400" b="1" u="sng" dirty="0">
              <a:latin typeface="Comic Sans MS" pitchFamily="66" charset="0"/>
            </a:endParaRPr>
          </a:p>
          <a:p>
            <a:pPr marL="0" indent="0" algn="ctr">
              <a:buNone/>
            </a:pPr>
            <a:r>
              <a:rPr lang="en-US" sz="3400" dirty="0">
                <a:solidFill>
                  <a:srgbClr val="FF0000"/>
                </a:solidFill>
                <a:latin typeface="Comic Sans MS" panose="030F0702030302020204" pitchFamily="66" charset="0"/>
              </a:rPr>
              <a:t>“The way the media shows disabled people always has an impact on the way we see disabled people”</a:t>
            </a:r>
          </a:p>
          <a:p>
            <a:pPr marL="0" indent="0">
              <a:buNone/>
            </a:pPr>
            <a:endParaRPr lang="en-US" sz="2800" dirty="0">
              <a:latin typeface="Comic Sans MS" panose="030F0702030302020204" pitchFamily="66" charset="0"/>
            </a:endParaRPr>
          </a:p>
          <a:p>
            <a:pPr marL="0" indent="0">
              <a:buNone/>
            </a:pPr>
            <a:r>
              <a:rPr lang="en-US" sz="2800" dirty="0">
                <a:latin typeface="Comic Sans MS" panose="030F0702030302020204" pitchFamily="66" charset="0"/>
              </a:rPr>
              <a:t>Write a balanced answer to show whether you agree/disagree with the statement. </a:t>
            </a:r>
          </a:p>
          <a:p>
            <a:pPr marL="0" indent="0">
              <a:buNone/>
            </a:pPr>
            <a:endParaRPr lang="en-US" sz="2800" dirty="0">
              <a:latin typeface="Comic Sans MS" panose="030F0702030302020204" pitchFamily="66" charset="0"/>
            </a:endParaRPr>
          </a:p>
          <a:p>
            <a:pPr marL="0" indent="0">
              <a:buNone/>
            </a:pPr>
            <a:r>
              <a:rPr lang="en-US" sz="2800" dirty="0">
                <a:latin typeface="Comic Sans MS" panose="030F0702030302020204" pitchFamily="66" charset="0"/>
              </a:rPr>
              <a:t>Your answers </a:t>
            </a:r>
            <a:r>
              <a:rPr lang="en-US" sz="2800" b="1" dirty="0">
                <a:solidFill>
                  <a:srgbClr val="FF0000"/>
                </a:solidFill>
                <a:latin typeface="Comic Sans MS" panose="030F0702030302020204" pitchFamily="66" charset="0"/>
              </a:rPr>
              <a:t>must</a:t>
            </a:r>
            <a:r>
              <a:rPr lang="en-US" sz="2800" dirty="0">
                <a:solidFill>
                  <a:srgbClr val="FF0000"/>
                </a:solidFill>
                <a:latin typeface="Comic Sans MS" panose="030F0702030302020204" pitchFamily="66" charset="0"/>
              </a:rPr>
              <a:t> </a:t>
            </a:r>
            <a:r>
              <a:rPr lang="en-US" sz="2800" dirty="0">
                <a:latin typeface="Comic Sans MS" panose="030F0702030302020204" pitchFamily="66" charset="0"/>
              </a:rPr>
              <a:t>use evidence from your capture sheet to justify your ideas</a:t>
            </a:r>
            <a:r>
              <a:rPr lang="en-US" sz="3400" dirty="0">
                <a:latin typeface="Comic Sans MS" panose="030F0702030302020204" pitchFamily="66" charset="0"/>
              </a:rPr>
              <a:t>.</a:t>
            </a:r>
          </a:p>
          <a:p>
            <a:pPr marL="0" indent="0">
              <a:buNone/>
            </a:pPr>
            <a:endParaRPr lang="en-US" sz="2400" dirty="0">
              <a:latin typeface="Comic Sans MS" panose="030F0702030302020204" pitchFamily="66" charset="0"/>
            </a:endParaRPr>
          </a:p>
          <a:p>
            <a:pPr marL="0" indent="0">
              <a:buNone/>
            </a:pPr>
            <a:r>
              <a:rPr lang="en-US" sz="2400" b="1" dirty="0">
                <a:solidFill>
                  <a:srgbClr val="7030A0"/>
                </a:solidFill>
                <a:latin typeface="Comic Sans MS" panose="030F0702030302020204" pitchFamily="66" charset="0"/>
              </a:rPr>
              <a:t>On one hand, I agree that the way the </a:t>
            </a:r>
          </a:p>
          <a:p>
            <a:pPr marL="0" indent="0">
              <a:buNone/>
            </a:pPr>
            <a:r>
              <a:rPr lang="en-US" sz="2400" b="1" dirty="0">
                <a:solidFill>
                  <a:srgbClr val="7030A0"/>
                </a:solidFill>
                <a:latin typeface="Comic Sans MS" panose="030F0702030302020204" pitchFamily="66" charset="0"/>
              </a:rPr>
              <a:t>media portrays disabled people will impact </a:t>
            </a:r>
          </a:p>
          <a:p>
            <a:pPr marL="0" indent="0">
              <a:buNone/>
            </a:pPr>
            <a:r>
              <a:rPr lang="en-US" sz="2400" b="1" dirty="0">
                <a:solidFill>
                  <a:srgbClr val="7030A0"/>
                </a:solidFill>
                <a:latin typeface="Comic Sans MS" panose="030F0702030302020204" pitchFamily="66" charset="0"/>
              </a:rPr>
              <a:t>upon the way we view disabled people because…</a:t>
            </a:r>
          </a:p>
          <a:p>
            <a:pPr marL="0" indent="0">
              <a:buNone/>
            </a:pPr>
            <a:endParaRPr lang="en-US" sz="2400" b="1" dirty="0">
              <a:solidFill>
                <a:srgbClr val="7030A0"/>
              </a:solidFill>
              <a:latin typeface="Comic Sans MS" panose="030F0702030302020204" pitchFamily="66" charset="0"/>
            </a:endParaRPr>
          </a:p>
          <a:p>
            <a:pPr marL="0" indent="0">
              <a:buNone/>
            </a:pPr>
            <a:r>
              <a:rPr lang="en-US" sz="2400" b="1" dirty="0">
                <a:solidFill>
                  <a:srgbClr val="7030A0"/>
                </a:solidFill>
                <a:latin typeface="Comic Sans MS" panose="030F0702030302020204" pitchFamily="66" charset="0"/>
              </a:rPr>
              <a:t>On the other hand, ……</a:t>
            </a:r>
            <a:endParaRPr lang="en-GB" sz="2400" b="1" dirty="0">
              <a:solidFill>
                <a:srgbClr val="7030A0"/>
              </a:solidFill>
              <a:latin typeface="Comic Sans MS" panose="030F0702030302020204" pitchFamily="66" charset="0"/>
            </a:endParaRPr>
          </a:p>
        </p:txBody>
      </p:sp>
      <p:pic>
        <p:nvPicPr>
          <p:cNvPr id="2" name="Picture 1">
            <a:extLst>
              <a:ext uri="{FF2B5EF4-FFF2-40B4-BE49-F238E27FC236}">
                <a16:creationId xmlns:a16="http://schemas.microsoft.com/office/drawing/2014/main" id="{D6181735-CB47-4AC8-A7C0-67D1D4ABE31E}"/>
              </a:ext>
            </a:extLst>
          </p:cNvPr>
          <p:cNvPicPr>
            <a:picLocks noChangeAspect="1"/>
          </p:cNvPicPr>
          <p:nvPr/>
        </p:nvPicPr>
        <p:blipFill>
          <a:blip r:embed="rId2"/>
          <a:stretch>
            <a:fillRect/>
          </a:stretch>
        </p:blipFill>
        <p:spPr>
          <a:xfrm>
            <a:off x="7017128" y="4268478"/>
            <a:ext cx="1841152" cy="2328874"/>
          </a:xfrm>
          <a:prstGeom prst="rect">
            <a:avLst/>
          </a:prstGeom>
        </p:spPr>
      </p:pic>
    </p:spTree>
    <p:extLst>
      <p:ext uri="{BB962C8B-B14F-4D97-AF65-F5344CB8AC3E}">
        <p14:creationId xmlns:p14="http://schemas.microsoft.com/office/powerpoint/2010/main" val="3782448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ackground pattern&#10;&#10;Description automatically generated">
            <a:extLst>
              <a:ext uri="{FF2B5EF4-FFF2-40B4-BE49-F238E27FC236}">
                <a16:creationId xmlns:a16="http://schemas.microsoft.com/office/drawing/2014/main" id="{A33FB5AB-8172-DE58-2B76-F2EF2C98A868}"/>
              </a:ext>
            </a:extLst>
          </p:cNvPr>
          <p:cNvPicPr>
            <a:picLocks noChangeAspect="1"/>
          </p:cNvPicPr>
          <p:nvPr/>
        </p:nvPicPr>
        <p:blipFill rotWithShape="1">
          <a:blip r:embed="rId2"/>
          <a:srcRect r="13650" b="-1"/>
          <a:stretch/>
        </p:blipFill>
        <p:spPr>
          <a:xfrm>
            <a:off x="19" y="1282"/>
            <a:ext cx="9143981" cy="6856719"/>
          </a:xfrm>
          <a:prstGeom prst="rect">
            <a:avLst/>
          </a:prstGeom>
        </p:spPr>
      </p:pic>
      <p:sp>
        <p:nvSpPr>
          <p:cNvPr id="2" name="Rectangle: Rounded Corners 9">
            <a:extLst>
              <a:ext uri="{FF2B5EF4-FFF2-40B4-BE49-F238E27FC236}">
                <a16:creationId xmlns:a16="http://schemas.microsoft.com/office/drawing/2014/main" id="{1FB59F79-52FE-5806-F5B5-A5900EB71F5F}"/>
              </a:ext>
            </a:extLst>
          </p:cNvPr>
          <p:cNvSpPr/>
          <p:nvPr/>
        </p:nvSpPr>
        <p:spPr>
          <a:xfrm>
            <a:off x="483795" y="549707"/>
            <a:ext cx="7938481" cy="5577115"/>
          </a:xfrm>
          <a:custGeom>
            <a:avLst/>
            <a:gdLst>
              <a:gd name="f0" fmla="val 10800000"/>
              <a:gd name="f1" fmla="val 5400000"/>
              <a:gd name="f2" fmla="val 16200000"/>
              <a:gd name="f3" fmla="val w"/>
              <a:gd name="f4" fmla="val h"/>
              <a:gd name="f5" fmla="val ss"/>
              <a:gd name="f6" fmla="val 0"/>
              <a:gd name="f7" fmla="*/ 5419351 1 1725033"/>
              <a:gd name="f8" fmla="val 45"/>
              <a:gd name="f9" fmla="val 3600"/>
              <a:gd name="f10" fmla="abs f3"/>
              <a:gd name="f11" fmla="abs f4"/>
              <a:gd name="f12" fmla="abs f5"/>
              <a:gd name="f13" fmla="*/ f7 1 180"/>
              <a:gd name="f14" fmla="+- 0 0 f1"/>
              <a:gd name="f15" fmla="+- f6 f9 0"/>
              <a:gd name="f16" fmla="?: f10 f3 1"/>
              <a:gd name="f17" fmla="?: f11 f4 1"/>
              <a:gd name="f18" fmla="?: f12 f5 1"/>
              <a:gd name="f19" fmla="*/ f8 f13 1"/>
              <a:gd name="f20" fmla="+- f6 0 f15"/>
              <a:gd name="f21" fmla="+- f15 0 f6"/>
              <a:gd name="f22" fmla="*/ f16 1 21600"/>
              <a:gd name="f23" fmla="*/ f17 1 21600"/>
              <a:gd name="f24" fmla="*/ 21600 f16 1"/>
              <a:gd name="f25" fmla="*/ 21600 f17 1"/>
              <a:gd name="f26" fmla="+- 0 0 f19"/>
              <a:gd name="f27" fmla="abs f20"/>
              <a:gd name="f28" fmla="abs f21"/>
              <a:gd name="f29" fmla="?: f20 f14 f1"/>
              <a:gd name="f30" fmla="?: f20 f1 f14"/>
              <a:gd name="f31" fmla="?: f20 f2 f1"/>
              <a:gd name="f32" fmla="?: f20 f1 f2"/>
              <a:gd name="f33" fmla="?: f21 f14 f1"/>
              <a:gd name="f34" fmla="?: f21 f1 f14"/>
              <a:gd name="f35" fmla="?: f20 0 f0"/>
              <a:gd name="f36" fmla="?: f20 f0 0"/>
              <a:gd name="f37" fmla="min f23 f22"/>
              <a:gd name="f38" fmla="*/ f24 1 f18"/>
              <a:gd name="f39" fmla="*/ f25 1 f18"/>
              <a:gd name="f40" fmla="*/ f26 f0 1"/>
              <a:gd name="f41" fmla="?: f20 f32 f31"/>
              <a:gd name="f42" fmla="?: f20 f31 f32"/>
              <a:gd name="f43" fmla="?: f21 f30 f29"/>
              <a:gd name="f44" fmla="val f38"/>
              <a:gd name="f45" fmla="val f39"/>
              <a:gd name="f46" fmla="*/ f40 1 f7"/>
              <a:gd name="f47" fmla="?: f21 f42 f41"/>
              <a:gd name="f48" fmla="*/ f15 f37 1"/>
              <a:gd name="f49" fmla="*/ f6 f37 1"/>
              <a:gd name="f50" fmla="*/ f27 f37 1"/>
              <a:gd name="f51" fmla="*/ f28 f37 1"/>
              <a:gd name="f52" fmla="+- f45 0 f9"/>
              <a:gd name="f53" fmla="+- f44 0 f9"/>
              <a:gd name="f54" fmla="+- f46 0 f1"/>
              <a:gd name="f55" fmla="*/ f45 f37 1"/>
              <a:gd name="f56" fmla="*/ f44 f37 1"/>
              <a:gd name="f57" fmla="+- f45 0 f52"/>
              <a:gd name="f58" fmla="+- f44 0 f53"/>
              <a:gd name="f59" fmla="+- f52 0 f45"/>
              <a:gd name="f60" fmla="+- f53 0 f44"/>
              <a:gd name="f61" fmla="+- f54 f1 0"/>
              <a:gd name="f62" fmla="*/ f52 f37 1"/>
              <a:gd name="f63" fmla="*/ f53 f37 1"/>
              <a:gd name="f64" fmla="abs f57"/>
              <a:gd name="f65" fmla="?: f57 0 f0"/>
              <a:gd name="f66" fmla="?: f57 f0 0"/>
              <a:gd name="f67" fmla="?: f57 f33 f34"/>
              <a:gd name="f68" fmla="abs f58"/>
              <a:gd name="f69" fmla="abs f59"/>
              <a:gd name="f70" fmla="?: f58 f14 f1"/>
              <a:gd name="f71" fmla="?: f58 f1 f14"/>
              <a:gd name="f72" fmla="?: f58 f2 f1"/>
              <a:gd name="f73" fmla="?: f58 f1 f2"/>
              <a:gd name="f74" fmla="abs f60"/>
              <a:gd name="f75" fmla="?: f60 f14 f1"/>
              <a:gd name="f76" fmla="?: f60 f1 f14"/>
              <a:gd name="f77" fmla="?: f60 f36 f35"/>
              <a:gd name="f78" fmla="?: f60 f35 f36"/>
              <a:gd name="f79" fmla="*/ f61 f7 1"/>
              <a:gd name="f80" fmla="?: f21 f66 f65"/>
              <a:gd name="f81" fmla="?: f21 f65 f66"/>
              <a:gd name="f82" fmla="?: f58 f73 f72"/>
              <a:gd name="f83" fmla="?: f58 f72 f73"/>
              <a:gd name="f84" fmla="?: f59 f71 f70"/>
              <a:gd name="f85" fmla="?: f20 f77 f78"/>
              <a:gd name="f86" fmla="?: f20 f75 f76"/>
              <a:gd name="f87" fmla="*/ f79 1 f0"/>
              <a:gd name="f88" fmla="*/ f64 f37 1"/>
              <a:gd name="f89" fmla="*/ f68 f37 1"/>
              <a:gd name="f90" fmla="*/ f69 f37 1"/>
              <a:gd name="f91" fmla="*/ f74 f37 1"/>
              <a:gd name="f92" fmla="?: f57 f80 f81"/>
              <a:gd name="f93" fmla="?: f59 f83 f82"/>
              <a:gd name="f94" fmla="+- 0 0 f87"/>
              <a:gd name="f95" fmla="+- 0 0 f94"/>
              <a:gd name="f96" fmla="*/ f95 f0 1"/>
              <a:gd name="f97" fmla="*/ f96 1 f7"/>
              <a:gd name="f98" fmla="+- f97 0 f1"/>
              <a:gd name="f99" fmla="cos 1 f98"/>
              <a:gd name="f100" fmla="+- 0 0 f99"/>
              <a:gd name="f101" fmla="+- 0 0 f100"/>
              <a:gd name="f102" fmla="val f101"/>
              <a:gd name="f103" fmla="+- 0 0 f102"/>
              <a:gd name="f104" fmla="*/ f9 f103 1"/>
              <a:gd name="f105" fmla="*/ f104 3163 1"/>
              <a:gd name="f106" fmla="*/ f105 1 7636"/>
              <a:gd name="f107" fmla="+- f6 f106 0"/>
              <a:gd name="f108" fmla="+- f44 0 f106"/>
              <a:gd name="f109" fmla="+- f45 0 f106"/>
              <a:gd name="f110" fmla="*/ f107 f37 1"/>
              <a:gd name="f111" fmla="*/ f108 f37 1"/>
              <a:gd name="f112" fmla="*/ f109 f37 1"/>
            </a:gdLst>
            <a:ahLst/>
            <a:cxnLst>
              <a:cxn ang="3cd4">
                <a:pos x="hc" y="t"/>
              </a:cxn>
              <a:cxn ang="0">
                <a:pos x="r" y="vc"/>
              </a:cxn>
              <a:cxn ang="cd4">
                <a:pos x="hc" y="b"/>
              </a:cxn>
              <a:cxn ang="cd2">
                <a:pos x="l" y="vc"/>
              </a:cxn>
            </a:cxnLst>
            <a:rect l="f110" t="f110" r="f111" b="f112"/>
            <a:pathLst>
              <a:path>
                <a:moveTo>
                  <a:pt x="f48" y="f49"/>
                </a:moveTo>
                <a:arcTo wR="f50" hR="f51" stAng="f47" swAng="f43"/>
                <a:lnTo>
                  <a:pt x="f49" y="f62"/>
                </a:lnTo>
                <a:arcTo wR="f51" hR="f88" stAng="f92" swAng="f67"/>
                <a:lnTo>
                  <a:pt x="f63" y="f55"/>
                </a:lnTo>
                <a:arcTo wR="f89" hR="f90" stAng="f93" swAng="f84"/>
                <a:lnTo>
                  <a:pt x="f56" y="f48"/>
                </a:lnTo>
                <a:arcTo wR="f91" hR="f50" stAng="f85" swAng="f86"/>
                <a:close/>
              </a:path>
            </a:pathLst>
          </a:custGeom>
          <a:gradFill>
            <a:gsLst>
              <a:gs pos="0">
                <a:srgbClr val="FFFFFF"/>
              </a:gs>
              <a:gs pos="100000">
                <a:srgbClr val="FFCCFF"/>
              </a:gs>
            </a:gsLst>
            <a:lin ang="5400000"/>
          </a:gradFill>
          <a:ln w="12701" cap="flat">
            <a:solidFill>
              <a:srgbClr val="2F528F"/>
            </a:solidFill>
            <a:prstDash val="solid"/>
            <a:miter/>
          </a:ln>
          <a:effectLst>
            <a:outerShdw dist="38103" algn="tl">
              <a:srgbClr val="000000">
                <a:alpha val="40000"/>
              </a:srgbClr>
            </a:outerShdw>
          </a:effectLst>
        </p:spPr>
        <p:txBody>
          <a:bodyPr vert="horz" wrap="square" lIns="85949" tIns="42974" rIns="85949" bIns="42974" anchor="ctr" anchorCtr="0" compatLnSpc="1">
            <a:noAutofit/>
          </a:bodyPr>
          <a:lstStyle/>
          <a:p>
            <a:pPr defTabSz="859445" eaLnBrk="0">
              <a:defRPr sz="1800" b="0" i="0" u="none" strike="noStrike" kern="0" cap="none" spc="0" baseline="0">
                <a:solidFill>
                  <a:srgbClr val="000000"/>
                </a:solidFill>
                <a:uFillTx/>
              </a:defRPr>
            </a:pPr>
            <a:endParaRPr lang="en-GB" sz="2068" spc="-141" dirty="0">
              <a:solidFill>
                <a:srgbClr val="FF0000"/>
              </a:solidFill>
              <a:latin typeface="Calibri" pitchFamily="34"/>
              <a:cs typeface="Calibri" pitchFamily="34"/>
            </a:endParaRPr>
          </a:p>
        </p:txBody>
      </p:sp>
      <p:sp>
        <p:nvSpPr>
          <p:cNvPr id="10" name="TextBox 11">
            <a:extLst>
              <a:ext uri="{FF2B5EF4-FFF2-40B4-BE49-F238E27FC236}">
                <a16:creationId xmlns:a16="http://schemas.microsoft.com/office/drawing/2014/main" id="{65325A73-8BE4-BBAF-B6BB-7D376983FA0F}"/>
              </a:ext>
            </a:extLst>
          </p:cNvPr>
          <p:cNvSpPr txBox="1"/>
          <p:nvPr/>
        </p:nvSpPr>
        <p:spPr>
          <a:xfrm rot="21284122">
            <a:off x="304926" y="185589"/>
            <a:ext cx="1822537" cy="781080"/>
          </a:xfrm>
          <a:prstGeom prst="rect">
            <a:avLst/>
          </a:prstGeom>
          <a:solidFill>
            <a:srgbClr val="0000FF"/>
          </a:solidFill>
          <a:ln w="9528" cap="flat">
            <a:solidFill>
              <a:srgbClr val="000000"/>
            </a:solidFill>
            <a:prstDash val="solid"/>
            <a:miter/>
          </a:ln>
        </p:spPr>
        <p:txBody>
          <a:bodyPr vert="horz" wrap="square" lIns="85949" tIns="42974" rIns="85949" bIns="42974" anchor="t" anchorCtr="0" compatLnSpc="1">
            <a:spAutoFit/>
          </a:bodyPr>
          <a:lstStyle/>
          <a:p>
            <a:pPr defTabSz="429722" eaLnBrk="0">
              <a:defRPr sz="1800" b="0" i="0" u="none" strike="noStrike" kern="0" cap="none" spc="0" baseline="0">
                <a:solidFill>
                  <a:srgbClr val="000000"/>
                </a:solidFill>
                <a:uFillTx/>
              </a:defRPr>
            </a:pPr>
            <a:r>
              <a:rPr lang="en-GB" sz="2256" b="1" kern="0" spc="-142" dirty="0">
                <a:solidFill>
                  <a:srgbClr val="000000"/>
                </a:solidFill>
                <a:highlight>
                  <a:srgbClr val="FFFF00"/>
                </a:highlight>
                <a:latin typeface="Calibri"/>
              </a:rPr>
              <a:t>Checking for understanding</a:t>
            </a:r>
            <a:r>
              <a:rPr lang="en-GB" sz="2256" b="1" spc="-142" dirty="0">
                <a:solidFill>
                  <a:srgbClr val="000000"/>
                </a:solidFill>
                <a:highlight>
                  <a:srgbClr val="FFFF00"/>
                </a:highlight>
                <a:latin typeface="Calibri"/>
                <a:cs typeface="Arial" panose="020B0604020202020204" pitchFamily="34" charset="0"/>
              </a:rPr>
              <a:t>:</a:t>
            </a:r>
          </a:p>
        </p:txBody>
      </p:sp>
      <p:sp>
        <p:nvSpPr>
          <p:cNvPr id="8" name="TextBox 7">
            <a:extLst>
              <a:ext uri="{FF2B5EF4-FFF2-40B4-BE49-F238E27FC236}">
                <a16:creationId xmlns:a16="http://schemas.microsoft.com/office/drawing/2014/main" id="{041FDB4D-9A16-8256-AD19-2887B9C53A4C}"/>
              </a:ext>
            </a:extLst>
          </p:cNvPr>
          <p:cNvSpPr txBox="1"/>
          <p:nvPr/>
        </p:nvSpPr>
        <p:spPr>
          <a:xfrm>
            <a:off x="3507456" y="3142013"/>
            <a:ext cx="1842110" cy="381643"/>
          </a:xfrm>
          <a:prstGeom prst="rect">
            <a:avLst/>
          </a:prstGeom>
          <a:noFill/>
        </p:spPr>
        <p:txBody>
          <a:bodyPr wrap="square">
            <a:spAutoFit/>
          </a:bodyPr>
          <a:lstStyle/>
          <a:p>
            <a:pPr algn="ctr" defTabSz="859445" eaLnBrk="0" fontAlgn="base" hangingPunct="0">
              <a:spcBef>
                <a:spcPct val="0"/>
              </a:spcBef>
              <a:spcAft>
                <a:spcPct val="0"/>
              </a:spcAft>
            </a:pPr>
            <a:endParaRPr lang="en-GB" sz="1880" dirty="0">
              <a:solidFill>
                <a:srgbClr val="000000"/>
              </a:solidFill>
              <a:latin typeface="Arial" panose="020B0604020202020204" pitchFamily="34" charset="0"/>
              <a:cs typeface="Arial" panose="020B0604020202020204" pitchFamily="34" charset="0"/>
            </a:endParaRPr>
          </a:p>
        </p:txBody>
      </p:sp>
      <p:pic>
        <p:nvPicPr>
          <p:cNvPr id="16" name="Picture 15">
            <a:extLst>
              <a:ext uri="{FF2B5EF4-FFF2-40B4-BE49-F238E27FC236}">
                <a16:creationId xmlns:a16="http://schemas.microsoft.com/office/drawing/2014/main" id="{B240270E-A96E-F30C-3ECF-753E97B49813}"/>
              </a:ext>
            </a:extLst>
          </p:cNvPr>
          <p:cNvPicPr>
            <a:picLocks noChangeAspect="1"/>
          </p:cNvPicPr>
          <p:nvPr/>
        </p:nvPicPr>
        <p:blipFill>
          <a:blip r:embed="rId3"/>
          <a:stretch>
            <a:fillRect/>
          </a:stretch>
        </p:blipFill>
        <p:spPr>
          <a:xfrm>
            <a:off x="7548032" y="5248994"/>
            <a:ext cx="1356896" cy="1059300"/>
          </a:xfrm>
          <a:prstGeom prst="rect">
            <a:avLst/>
          </a:prstGeom>
        </p:spPr>
      </p:pic>
      <p:sp>
        <p:nvSpPr>
          <p:cNvPr id="20" name="TextBox 19">
            <a:extLst>
              <a:ext uri="{FF2B5EF4-FFF2-40B4-BE49-F238E27FC236}">
                <a16:creationId xmlns:a16="http://schemas.microsoft.com/office/drawing/2014/main" id="{594321CF-2B8B-127C-2EB1-259DD3CD1BBD}"/>
              </a:ext>
            </a:extLst>
          </p:cNvPr>
          <p:cNvSpPr txBox="1"/>
          <p:nvPr/>
        </p:nvSpPr>
        <p:spPr>
          <a:xfrm>
            <a:off x="646342" y="1133117"/>
            <a:ext cx="7715948" cy="3824380"/>
          </a:xfrm>
          <a:prstGeom prst="rect">
            <a:avLst/>
          </a:prstGeom>
          <a:noFill/>
        </p:spPr>
        <p:txBody>
          <a:bodyPr wrap="square">
            <a:spAutoFit/>
          </a:bodyPr>
          <a:lstStyle/>
          <a:p>
            <a:pPr defTabSz="859445" eaLnBrk="0" fontAlgn="base" hangingPunct="0">
              <a:spcBef>
                <a:spcPct val="0"/>
              </a:spcBef>
              <a:spcAft>
                <a:spcPct val="0"/>
              </a:spcAft>
            </a:pPr>
            <a:r>
              <a:rPr lang="en-GB" sz="1786" b="1" dirty="0">
                <a:solidFill>
                  <a:srgbClr val="0000FF"/>
                </a:solidFill>
                <a:latin typeface="Calibri" panose="020F0502020204030204" pitchFamily="34" charset="0"/>
                <a:cs typeface="Calibri" panose="020F0502020204030204" pitchFamily="34" charset="0"/>
              </a:rPr>
              <a:t>Please complete the quick Microsoft form after teaching this lesson and taking a vote via hands up or whiteboards:</a:t>
            </a:r>
          </a:p>
          <a:p>
            <a:pPr defTabSz="859445" eaLnBrk="0" fontAlgn="base" hangingPunct="0">
              <a:spcBef>
                <a:spcPct val="0"/>
              </a:spcBef>
              <a:spcAft>
                <a:spcPct val="0"/>
              </a:spcAft>
            </a:pPr>
            <a:r>
              <a:rPr lang="en-GB" sz="1786" b="1" dirty="0">
                <a:solidFill>
                  <a:srgbClr val="0000FF"/>
                </a:solidFill>
                <a:latin typeface="Calibri" panose="020F0502020204030204" pitchFamily="34" charset="0"/>
                <a:cs typeface="Calibri" panose="020F0502020204030204" pitchFamily="34" charset="0"/>
                <a:hlinkClick r:id="rId4"/>
              </a:rPr>
              <a:t>https://forms.office.com/e/iyjyPSgJ8V</a:t>
            </a:r>
            <a:endParaRPr lang="en-GB" sz="1786" b="1" dirty="0">
              <a:solidFill>
                <a:srgbClr val="0000FF"/>
              </a:solidFill>
              <a:latin typeface="Calibri" panose="020F0502020204030204" pitchFamily="34" charset="0"/>
              <a:cs typeface="Calibri" panose="020F0502020204030204" pitchFamily="34" charset="0"/>
            </a:endParaRPr>
          </a:p>
          <a:p>
            <a:pPr defTabSz="859445" eaLnBrk="0" fontAlgn="base" hangingPunct="0">
              <a:spcBef>
                <a:spcPct val="0"/>
              </a:spcBef>
              <a:spcAft>
                <a:spcPct val="0"/>
              </a:spcAft>
            </a:pPr>
            <a:endParaRPr lang="en-GB" sz="1786" b="1" dirty="0">
              <a:solidFill>
                <a:srgbClr val="0000FF"/>
              </a:solidFill>
              <a:latin typeface="Calibri" panose="020F0502020204030204" pitchFamily="34" charset="0"/>
              <a:cs typeface="Calibri" panose="020F0502020204030204" pitchFamily="34" charset="0"/>
            </a:endParaRPr>
          </a:p>
          <a:p>
            <a:pPr defTabSz="859445" eaLnBrk="0" fontAlgn="base" hangingPunct="0">
              <a:spcBef>
                <a:spcPct val="0"/>
              </a:spcBef>
              <a:spcAft>
                <a:spcPct val="0"/>
              </a:spcAft>
            </a:pPr>
            <a:r>
              <a:rPr lang="en-GB" sz="3384" b="1" dirty="0">
                <a:solidFill>
                  <a:srgbClr val="0000FF"/>
                </a:solidFill>
                <a:latin typeface="Calibri" panose="020F0502020204030204" pitchFamily="34" charset="0"/>
                <a:cs typeface="Calibri" panose="020F0502020204030204" pitchFamily="34" charset="0"/>
              </a:rPr>
              <a:t>Grade 1: Expert level of understanding</a:t>
            </a:r>
          </a:p>
          <a:p>
            <a:pPr defTabSz="859445" eaLnBrk="0" fontAlgn="base" hangingPunct="0">
              <a:spcBef>
                <a:spcPct val="0"/>
              </a:spcBef>
              <a:spcAft>
                <a:spcPct val="0"/>
              </a:spcAft>
            </a:pPr>
            <a:r>
              <a:rPr lang="en-GB" sz="3384" b="1" dirty="0">
                <a:solidFill>
                  <a:srgbClr val="0000FF"/>
                </a:solidFill>
                <a:latin typeface="Calibri" panose="020F0502020204030204" pitchFamily="34" charset="0"/>
                <a:cs typeface="Calibri" panose="020F0502020204030204" pitchFamily="34" charset="0"/>
              </a:rPr>
              <a:t>Grade 2: Mostly understood content</a:t>
            </a:r>
          </a:p>
          <a:p>
            <a:pPr defTabSz="859445" eaLnBrk="0" fontAlgn="base" hangingPunct="0">
              <a:spcBef>
                <a:spcPct val="0"/>
              </a:spcBef>
              <a:spcAft>
                <a:spcPct val="0"/>
              </a:spcAft>
            </a:pPr>
            <a:r>
              <a:rPr lang="en-GB" sz="3384" b="1" dirty="0">
                <a:solidFill>
                  <a:srgbClr val="0000FF"/>
                </a:solidFill>
                <a:latin typeface="Calibri" panose="020F0502020204030204" pitchFamily="34" charset="0"/>
                <a:cs typeface="Calibri" panose="020F0502020204030204" pitchFamily="34" charset="0"/>
              </a:rPr>
              <a:t>Grade 3: Some understanding of content</a:t>
            </a:r>
          </a:p>
          <a:p>
            <a:pPr defTabSz="859445" eaLnBrk="0" fontAlgn="base" hangingPunct="0">
              <a:spcBef>
                <a:spcPct val="0"/>
              </a:spcBef>
              <a:spcAft>
                <a:spcPct val="0"/>
              </a:spcAft>
            </a:pPr>
            <a:r>
              <a:rPr lang="en-GB" sz="3384" b="1" dirty="0">
                <a:solidFill>
                  <a:srgbClr val="0000FF"/>
                </a:solidFill>
                <a:latin typeface="Calibri" panose="020F0502020204030204" pitchFamily="34" charset="0"/>
                <a:cs typeface="Calibri" panose="020F0502020204030204" pitchFamily="34" charset="0"/>
              </a:rPr>
              <a:t>Grade 4: Don’t understand </a:t>
            </a:r>
          </a:p>
          <a:p>
            <a:pPr defTabSz="859445" eaLnBrk="0" fontAlgn="base" hangingPunct="0">
              <a:spcBef>
                <a:spcPct val="0"/>
              </a:spcBef>
              <a:spcAft>
                <a:spcPct val="0"/>
              </a:spcAft>
            </a:pPr>
            <a:endParaRPr lang="en-GB" sz="1786" b="1" dirty="0">
              <a:solidFill>
                <a:srgbClr val="0000FF"/>
              </a:solidFill>
              <a:latin typeface="Calibri" panose="020F0502020204030204" pitchFamily="34" charset="0"/>
              <a:cs typeface="Calibri" panose="020F0502020204030204" pitchFamily="34" charset="0"/>
            </a:endParaRPr>
          </a:p>
          <a:p>
            <a:pPr defTabSz="859445" eaLnBrk="0" fontAlgn="base" hangingPunct="0">
              <a:spcBef>
                <a:spcPct val="0"/>
              </a:spcBef>
              <a:spcAft>
                <a:spcPct val="0"/>
              </a:spcAft>
            </a:pPr>
            <a:endParaRPr lang="en-GB" sz="1786" b="1" dirty="0">
              <a:solidFill>
                <a:srgbClr val="0000FF"/>
              </a:solidFill>
              <a:latin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id="{3BF1E4C9-8EFA-5BEA-F243-8F940F03E98F}"/>
              </a:ext>
            </a:extLst>
          </p:cNvPr>
          <p:cNvSpPr txBox="1"/>
          <p:nvPr/>
        </p:nvSpPr>
        <p:spPr>
          <a:xfrm>
            <a:off x="4389915" y="5396021"/>
            <a:ext cx="2992026" cy="352725"/>
          </a:xfrm>
          <a:prstGeom prst="rect">
            <a:avLst/>
          </a:prstGeom>
          <a:noFill/>
        </p:spPr>
        <p:txBody>
          <a:bodyPr wrap="square">
            <a:spAutoFit/>
          </a:bodyPr>
          <a:lstStyle/>
          <a:p>
            <a:pPr defTabSz="859445" eaLnBrk="0" fontAlgn="base" hangingPunct="0">
              <a:spcBef>
                <a:spcPct val="0"/>
              </a:spcBef>
              <a:spcAft>
                <a:spcPct val="0"/>
              </a:spcAft>
            </a:pPr>
            <a:endParaRPr lang="en-GB" sz="1692" dirty="0">
              <a:solidFill>
                <a:srgbClr val="000000"/>
              </a:solidFill>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D1DD471F-FC54-4FA5-92FC-526E1BD04E8E}"/>
              </a:ext>
            </a:extLst>
          </p:cNvPr>
          <p:cNvPicPr>
            <a:picLocks noChangeAspect="1"/>
          </p:cNvPicPr>
          <p:nvPr/>
        </p:nvPicPr>
        <p:blipFill>
          <a:blip r:embed="rId5"/>
          <a:stretch>
            <a:fillRect/>
          </a:stretch>
        </p:blipFill>
        <p:spPr>
          <a:xfrm>
            <a:off x="8063148" y="139922"/>
            <a:ext cx="865293" cy="871023"/>
          </a:xfrm>
          <a:prstGeom prst="rect">
            <a:avLst/>
          </a:prstGeom>
        </p:spPr>
      </p:pic>
    </p:spTree>
    <p:extLst>
      <p:ext uri="{BB962C8B-B14F-4D97-AF65-F5344CB8AC3E}">
        <p14:creationId xmlns:p14="http://schemas.microsoft.com/office/powerpoint/2010/main" val="2542738663"/>
      </p:ext>
    </p:extLst>
  </p:cSld>
  <p:clrMapOvr>
    <a:masterClrMapping/>
  </p:clrMapOvr>
</p:sld>
</file>

<file path=ppt/theme/theme1.xml><?xml version="1.0" encoding="utf-8"?>
<a:theme xmlns:a="http://schemas.openxmlformats.org/drawingml/2006/main" name="Office Them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Showroom">
  <a:themeElements>
    <a:clrScheme name="Showroom">
      <a:dk1>
        <a:srgbClr val="535353"/>
      </a:dk1>
      <a:lt1>
        <a:srgbClr val="340053"/>
      </a:lt1>
      <a:dk2>
        <a:srgbClr val="5A5F5E"/>
      </a:dk2>
      <a:lt2>
        <a:srgbClr val="B4B4B4"/>
      </a:lt2>
      <a:accent1>
        <a:srgbClr val="78AAB3"/>
      </a:accent1>
      <a:accent2>
        <a:srgbClr val="9A9671"/>
      </a:accent2>
      <a:accent3>
        <a:srgbClr val="D9971A"/>
      </a:accent3>
      <a:accent4>
        <a:srgbClr val="D7620E"/>
      </a:accent4>
      <a:accent5>
        <a:srgbClr val="A61702"/>
      </a:accent5>
      <a:accent6>
        <a:srgbClr val="606B7E"/>
      </a:accent6>
      <a:hlink>
        <a:srgbClr val="0000FF"/>
      </a:hlink>
      <a:folHlink>
        <a:srgbClr val="FF00FF"/>
      </a:folHlink>
    </a:clrScheme>
    <a:fontScheme name="Showroom">
      <a:majorFont>
        <a:latin typeface="Gill Sans Light"/>
        <a:ea typeface="Gill Sans Light"/>
        <a:cs typeface="Gill Sans Light"/>
      </a:majorFont>
      <a:minorFont>
        <a:latin typeface="Gill Sans Light"/>
        <a:ea typeface="Gill Sans Light"/>
        <a:cs typeface="Gill Sans Light"/>
      </a:minorFont>
    </a:fontScheme>
    <a:fmtScheme name="Showroom">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808785"/>
        </a:solid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0" hangingPunct="0">
          <a:lnSpc>
            <a:spcPct val="100000"/>
          </a:lnSpc>
          <a:spcBef>
            <a:spcPts val="0"/>
          </a:spcBef>
          <a:spcAft>
            <a:spcPts val="0"/>
          </a:spcAft>
          <a:buClrTx/>
          <a:buSzTx/>
          <a:buFontTx/>
          <a:buNone/>
          <a:tabLst/>
          <a:defRPr kumimoji="0" sz="3600" b="0" i="0" u="none" strike="noStrike" cap="none" spc="0" normalizeH="0" baseline="0">
            <a:ln>
              <a:noFill/>
            </a:ln>
            <a:solidFill>
              <a:srgbClr val="FFFFFF"/>
            </a:solidFill>
            <a:effectLst/>
            <a:uFillTx/>
            <a:latin typeface="+mn-lt"/>
            <a:ea typeface="+mn-ea"/>
            <a:cs typeface="+mn-cs"/>
            <a:sym typeface="Gill Sans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5A5F5E"/>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0" hangingPunct="0">
          <a:lnSpc>
            <a:spcPct val="100000"/>
          </a:lnSpc>
          <a:spcBef>
            <a:spcPts val="0"/>
          </a:spcBef>
          <a:spcAft>
            <a:spcPts val="0"/>
          </a:spcAft>
          <a:buClrTx/>
          <a:buSzTx/>
          <a:buFontTx/>
          <a:buNone/>
          <a:tabLst/>
          <a:defRPr kumimoji="0" sz="3600" b="0" i="0" u="none" strike="noStrike" cap="none" spc="0" normalizeH="0" baseline="0">
            <a:ln>
              <a:noFill/>
            </a:ln>
            <a:solidFill>
              <a:srgbClr val="535353"/>
            </a:solidFill>
            <a:effectLst/>
            <a:uFillTx/>
            <a:latin typeface="+mn-lt"/>
            <a:ea typeface="+mn-ea"/>
            <a:cs typeface="+mn-cs"/>
            <a:sym typeface="Gill Sans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D53F262D4E2C024C820AF0209E2ACE77" ma:contentTypeVersion="15" ma:contentTypeDescription="Create a new document." ma:contentTypeScope="" ma:versionID="b259e2e4c2c85b1c221a1d37cf0d1f61">
  <xsd:schema xmlns:xsd="http://www.w3.org/2001/XMLSchema" xmlns:xs="http://www.w3.org/2001/XMLSchema" xmlns:p="http://schemas.microsoft.com/office/2006/metadata/properties" xmlns:ns2="18c21c82-4b98-4883-bac8-54f69f5b5242" xmlns:ns3="a726da6d-5537-47f4-8457-5321f56165a7" targetNamespace="http://schemas.microsoft.com/office/2006/metadata/properties" ma:root="true" ma:fieldsID="b64b1012bde149fd1f47770d2f812ebb" ns2:_="" ns3:_="">
    <xsd:import namespace="18c21c82-4b98-4883-bac8-54f69f5b5242"/>
    <xsd:import namespace="a726da6d-5537-47f4-8457-5321f56165a7"/>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LengthInSeconds" minOccurs="0"/>
                <xsd:element ref="ns2:lcf76f155ced4ddcb4097134ff3c332f" minOccurs="0"/>
                <xsd:element ref="ns3:TaxCatchAll" minOccurs="0"/>
                <xsd:element ref="ns2:MediaServiceLocation"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c21c82-4b98-4883-bac8-54f69f5b524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LengthInSeconds" ma:index="12" nillable="true" ma:displayName="MediaLengthInSeconds" ma:hidden="true" ma:internalName="MediaLengthInSeconds" ma:readOnly="true">
      <xsd:simpleType>
        <xsd:restriction base="dms:Unknown"/>
      </xsd:simpleType>
    </xsd:element>
    <xsd:element name="lcf76f155ced4ddcb4097134ff3c332f" ma:index="14" nillable="true" ma:taxonomy="true" ma:internalName="lcf76f155ced4ddcb4097134ff3c332f" ma:taxonomyFieldName="MediaServiceImageTags" ma:displayName="Image Tags" ma:readOnly="false" ma:fieldId="{5cf76f15-5ced-4ddc-b409-7134ff3c332f}" ma:taxonomyMulti="true" ma:sspId="4d826bf7-9e5f-4e2b-be30-8af44705de9a" ma:termSetId="09814cd3-568e-fe90-9814-8d621ff8fb84" ma:anchorId="fba54fb3-c3e1-fe81-a776-ca4b69148c4d" ma:open="true" ma:isKeyword="false">
      <xsd:complexType>
        <xsd:sequence>
          <xsd:element ref="pc:Terms" minOccurs="0" maxOccurs="1"/>
        </xsd:sequence>
      </xsd:complexType>
    </xsd:element>
    <xsd:element name="MediaServiceLocation" ma:index="16" nillable="true" ma:displayName="Location" ma:indexed="true" ma:internalName="MediaServiceLocation"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a726da6d-5537-47f4-8457-5321f56165a7" elementFormDefault="qualified">
    <xsd:import namespace="http://schemas.microsoft.com/office/2006/documentManagement/types"/>
    <xsd:import namespace="http://schemas.microsoft.com/office/infopath/2007/PartnerControls"/>
    <xsd:element name="TaxCatchAll" ma:index="15" nillable="true" ma:displayName="Taxonomy Catch All Column" ma:hidden="true" ma:list="{53723a3f-5e7f-433d-be84-df30c1a44fad}" ma:internalName="TaxCatchAll" ma:showField="CatchAllData" ma:web="a726da6d-5537-47f4-8457-5321f56165a7">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18c21c82-4b98-4883-bac8-54f69f5b5242">
      <Terms xmlns="http://schemas.microsoft.com/office/infopath/2007/PartnerControls"/>
    </lcf76f155ced4ddcb4097134ff3c332f>
    <TaxCatchAll xmlns="a726da6d-5537-47f4-8457-5321f56165a7" xsi:nil="true"/>
  </documentManagement>
</p:properties>
</file>

<file path=customXml/itemProps1.xml><?xml version="1.0" encoding="utf-8"?>
<ds:datastoreItem xmlns:ds="http://schemas.openxmlformats.org/officeDocument/2006/customXml" ds:itemID="{2873637C-0DDE-4B95-9DB2-687A9DFC4C2B}">
  <ds:schemaRefs>
    <ds:schemaRef ds:uri="http://schemas.microsoft.com/sharepoint/v3/contenttype/forms"/>
  </ds:schemaRefs>
</ds:datastoreItem>
</file>

<file path=customXml/itemProps2.xml><?xml version="1.0" encoding="utf-8"?>
<ds:datastoreItem xmlns:ds="http://schemas.openxmlformats.org/officeDocument/2006/customXml" ds:itemID="{2AE6177F-0DBE-4E76-9DFC-61BED76B6E8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c21c82-4b98-4883-bac8-54f69f5b5242"/>
    <ds:schemaRef ds:uri="a726da6d-5537-47f4-8457-5321f56165a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B1B533C-1E77-4216-AC61-E9C501B61096}">
  <ds:schemaRefs>
    <ds:schemaRef ds:uri="http://schemas.microsoft.com/office/2006/metadata/properties"/>
    <ds:schemaRef ds:uri="http://schemas.microsoft.com/office/infopath/2007/PartnerControls"/>
    <ds:schemaRef ds:uri="18c21c82-4b98-4883-bac8-54f69f5b5242"/>
    <ds:schemaRef ds:uri="a726da6d-5537-47f4-8457-5321f56165a7"/>
  </ds:schemaRefs>
</ds:datastoreItem>
</file>

<file path=docProps/app.xml><?xml version="1.0" encoding="utf-8"?>
<Properties xmlns="http://schemas.openxmlformats.org/officeDocument/2006/extended-properties" xmlns:vt="http://schemas.openxmlformats.org/officeDocument/2006/docPropsVTypes">
  <TotalTime>925</TotalTime>
  <Words>1141</Words>
  <Application>Microsoft Office PowerPoint</Application>
  <PresentationFormat>On-screen Show (4:3)</PresentationFormat>
  <Paragraphs>110</Paragraphs>
  <Slides>10</Slides>
  <Notes>0</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10</vt:i4>
      </vt:variant>
    </vt:vector>
  </HeadingPairs>
  <TitlesOfParts>
    <vt:vector size="18" baseType="lpstr">
      <vt:lpstr>Arial</vt:lpstr>
      <vt:lpstr>Arial Black</vt:lpstr>
      <vt:lpstr>Calibri</vt:lpstr>
      <vt:lpstr>Comic Sans MS</vt:lpstr>
      <vt:lpstr>Gill Sans Light</vt:lpstr>
      <vt:lpstr>Wingdings</vt:lpstr>
      <vt:lpstr>Office Theme</vt:lpstr>
      <vt:lpstr>1_Showroom</vt:lpstr>
      <vt:lpstr>PowerPoint Presentation</vt:lpstr>
      <vt:lpstr>How are Disabled People Portrayed in the Media?</vt:lpstr>
      <vt:lpstr>How are Disabled People Portrayed in the Media?</vt:lpstr>
      <vt:lpstr>How are disabled people portrayed in the media? </vt:lpstr>
      <vt:lpstr>PowerPoint Presentation</vt:lpstr>
      <vt:lpstr>PowerPoint Presentation</vt:lpstr>
      <vt:lpstr>The Equality Act of 2010 </vt:lpstr>
      <vt:lpstr>Questions</vt:lpstr>
      <vt:lpstr>PowerPoint Presentation</vt:lpstr>
      <vt:lpstr>PowerPoint Presentation</vt:lpstr>
    </vt:vector>
  </TitlesOfParts>
  <Company>Grizli777</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How are disabled people portrayed in the media?</dc:title>
  <dc:creator>user</dc:creator>
  <cp:lastModifiedBy>Mrs A Williams</cp:lastModifiedBy>
  <cp:revision>88</cp:revision>
  <dcterms:created xsi:type="dcterms:W3CDTF">2011-03-27T18:25:27Z</dcterms:created>
  <dcterms:modified xsi:type="dcterms:W3CDTF">2024-09-02T19:59:21Z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0x010100D53F262D4E2C024C820AF0209E2ACE77</vt:lpwstr>
  </property>
</Properties>
</file>